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9" r:id="rId2"/>
    <p:sldMasterId id="2147483723" r:id="rId3"/>
  </p:sldMasterIdLst>
  <p:notesMasterIdLst>
    <p:notesMasterId r:id="rId28"/>
  </p:notesMasterIdLst>
  <p:sldIdLst>
    <p:sldId id="303" r:id="rId4"/>
    <p:sldId id="272" r:id="rId5"/>
    <p:sldId id="260" r:id="rId6"/>
    <p:sldId id="261" r:id="rId7"/>
    <p:sldId id="304" r:id="rId8"/>
    <p:sldId id="305" r:id="rId9"/>
    <p:sldId id="311" r:id="rId10"/>
    <p:sldId id="265" r:id="rId11"/>
    <p:sldId id="307" r:id="rId12"/>
    <p:sldId id="270" r:id="rId13"/>
    <p:sldId id="281" r:id="rId14"/>
    <p:sldId id="314" r:id="rId15"/>
    <p:sldId id="315" r:id="rId16"/>
    <p:sldId id="316" r:id="rId17"/>
    <p:sldId id="276" r:id="rId18"/>
    <p:sldId id="318" r:id="rId19"/>
    <p:sldId id="320" r:id="rId20"/>
    <p:sldId id="319" r:id="rId21"/>
    <p:sldId id="306" r:id="rId22"/>
    <p:sldId id="280" r:id="rId23"/>
    <p:sldId id="313" r:id="rId24"/>
    <p:sldId id="312" r:id="rId25"/>
    <p:sldId id="317" r:id="rId26"/>
    <p:sldId id="285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Fira Sans Condensed Medium" panose="020B0603050000020004" pitchFamily="34" charset="0"/>
      <p:regular r:id="rId30"/>
      <p:bold r:id="rId31"/>
      <p:italic r:id="rId32"/>
      <p:boldItalic r:id="rId33"/>
    </p:embeddedFont>
    <p:embeddedFont>
      <p:font typeface="Fira Sans Extra Condensed" panose="020B0503050000020004" pitchFamily="34" charset="0"/>
      <p:regular r:id="rId34"/>
      <p:bold r:id="rId35"/>
      <p:italic r:id="rId36"/>
      <p:boldItalic r:id="rId37"/>
    </p:embeddedFont>
    <p:embeddedFont>
      <p:font typeface="Fira Sans Extra Condensed Light" panose="020B0403050000020004" pitchFamily="34" charset="0"/>
      <p:regular r:id="rId38"/>
      <p:bold r:id="rId39"/>
      <p:italic r:id="rId40"/>
      <p:boldItalic r:id="rId41"/>
    </p:embeddedFont>
    <p:embeddedFont>
      <p:font typeface="Fira Sans Extra Condensed Medium" panose="020B0603050000020004" pitchFamily="34" charset="0"/>
      <p:regular r:id="rId42"/>
      <p:bold r:id="rId43"/>
      <p:italic r:id="rId44"/>
      <p:boldItalic r:id="rId45"/>
    </p:embeddedFont>
    <p:embeddedFont>
      <p:font typeface="Fira Sans Extra Condensed SemiBold" panose="020B0603050000020004" pitchFamily="34" charset="0"/>
      <p:regular r:id="rId46"/>
      <p:bold r:id="rId47"/>
      <p:italic r:id="rId48"/>
      <p:boldItalic r:id="rId49"/>
    </p:embeddedFont>
    <p:embeddedFont>
      <p:font typeface="Roboto Slab Light" pitchFamily="2" charset="0"/>
      <p:regular r:id="rId50"/>
      <p:bold r:id="rId51"/>
    </p:embeddedFont>
    <p:embeddedFont>
      <p:font typeface="Squada One" panose="02000000000000000000" pitchFamily="2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6BD3C9"/>
    <a:srgbClr val="00AE9D"/>
    <a:srgbClr val="3F6384"/>
    <a:srgbClr val="23617F"/>
    <a:srgbClr val="45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8E608D-33C1-44B2-9274-36835F026B6E}">
  <a:tblStyle styleId="{A68E608D-33C1-44B2-9274-36835F026B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4"/>
    <p:restoredTop sz="94710"/>
  </p:normalViewPr>
  <p:slideViewPr>
    <p:cSldViewPr snapToGrid="0">
      <p:cViewPr>
        <p:scale>
          <a:sx n="190" d="100"/>
          <a:sy n="190" d="100"/>
        </p:scale>
        <p:origin x="256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492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665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522eb7919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522eb7919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234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779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4713f6f7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4713f6f7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171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221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45caf3b90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45caf3b90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4713f6f7e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4713f6f7e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911825" y="29778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82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Headline design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2243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Headline design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8" name="Google Shape;28;p4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55754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Headline design 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35" name="Google Shape;35;p5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95358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Headline design 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2" name="Google Shape;42;p6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0735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Headline design 5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9" name="Google Shape;49;p7"/>
          <p:cNvCxnSpPr>
            <a:stCxn id="44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777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Headline design 6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 hasCustomPrompt="1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>
            <a:stCxn id="51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0752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Title + body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351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text">
  <p:cSld name="Image + Title +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3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759113" y="26143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2"/>
          </p:nvPr>
        </p:nvSpPr>
        <p:spPr>
          <a:xfrm>
            <a:off x="5411863" y="26143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 idx="3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79" name="Google Shape;79;p11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11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7271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7_2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8" name="Google Shape;28;p4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1257350"/>
            <a:ext cx="9146858" cy="3459589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36630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3"/>
          </p:nvPr>
        </p:nvSpPr>
        <p:spPr>
          <a:xfrm>
            <a:off x="4646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ctrTitle" idx="4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ctrTitle" idx="6"/>
          </p:nvPr>
        </p:nvSpPr>
        <p:spPr>
          <a:xfrm>
            <a:off x="60601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04462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00AE9D">
              <a:alpha val="7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3D85C6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3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446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1693175"/>
            <a:ext cx="9144000" cy="345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5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5"/>
          <p:cNvSpPr txBox="1">
            <a:spLocks noGrp="1"/>
          </p:cNvSpPr>
          <p:nvPr>
            <p:ph type="ctrTitle"/>
          </p:nvPr>
        </p:nvSpPr>
        <p:spPr>
          <a:xfrm>
            <a:off x="1716227" y="2431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716225" y="28460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2" hasCustomPrompt="1"/>
          </p:nvPr>
        </p:nvSpPr>
        <p:spPr>
          <a:xfrm>
            <a:off x="1716237" y="20815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 txBox="1">
            <a:spLocks noGrp="1"/>
          </p:cNvSpPr>
          <p:nvPr>
            <p:ph type="ctrTitle" idx="3"/>
          </p:nvPr>
        </p:nvSpPr>
        <p:spPr>
          <a:xfrm>
            <a:off x="4013602" y="24276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4"/>
          </p:nvPr>
        </p:nvSpPr>
        <p:spPr>
          <a:xfrm>
            <a:off x="4013596" y="28407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5" hasCustomPrompt="1"/>
          </p:nvPr>
        </p:nvSpPr>
        <p:spPr>
          <a:xfrm>
            <a:off x="4013612" y="20781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ctrTitle" idx="6"/>
          </p:nvPr>
        </p:nvSpPr>
        <p:spPr>
          <a:xfrm>
            <a:off x="6310977" y="24276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7"/>
          </p:nvPr>
        </p:nvSpPr>
        <p:spPr>
          <a:xfrm>
            <a:off x="6310975" y="28407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8" hasCustomPrompt="1"/>
          </p:nvPr>
        </p:nvSpPr>
        <p:spPr>
          <a:xfrm>
            <a:off x="6310987" y="20781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ctrTitle" idx="9"/>
          </p:nvPr>
        </p:nvSpPr>
        <p:spPr>
          <a:xfrm>
            <a:off x="723600" y="600200"/>
            <a:ext cx="7696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 sz="3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ctrTitle" idx="13"/>
          </p:nvPr>
        </p:nvSpPr>
        <p:spPr>
          <a:xfrm>
            <a:off x="1716227" y="38545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4"/>
          </p:nvPr>
        </p:nvSpPr>
        <p:spPr>
          <a:xfrm>
            <a:off x="1716225" y="42695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15" hasCustomPrompt="1"/>
          </p:nvPr>
        </p:nvSpPr>
        <p:spPr>
          <a:xfrm>
            <a:off x="1716237" y="35050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5"/>
          <p:cNvSpPr txBox="1">
            <a:spLocks noGrp="1"/>
          </p:cNvSpPr>
          <p:nvPr>
            <p:ph type="ctrTitle" idx="16"/>
          </p:nvPr>
        </p:nvSpPr>
        <p:spPr>
          <a:xfrm>
            <a:off x="4013602" y="38511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7"/>
          </p:nvPr>
        </p:nvSpPr>
        <p:spPr>
          <a:xfrm>
            <a:off x="4013596" y="42642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18" hasCustomPrompt="1"/>
          </p:nvPr>
        </p:nvSpPr>
        <p:spPr>
          <a:xfrm>
            <a:off x="4013612" y="35016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5"/>
          <p:cNvSpPr txBox="1">
            <a:spLocks noGrp="1"/>
          </p:cNvSpPr>
          <p:nvPr>
            <p:ph type="ctrTitle" idx="19"/>
          </p:nvPr>
        </p:nvSpPr>
        <p:spPr>
          <a:xfrm>
            <a:off x="6310977" y="385115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20"/>
          </p:nvPr>
        </p:nvSpPr>
        <p:spPr>
          <a:xfrm>
            <a:off x="6310975" y="42642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21" hasCustomPrompt="1"/>
          </p:nvPr>
        </p:nvSpPr>
        <p:spPr>
          <a:xfrm>
            <a:off x="6310987" y="35016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13958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252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38579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6" name="Google Shape;146;p18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ctrTitle" idx="2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ctrTitle" idx="3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4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ctrTitle" idx="5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6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ctrTitle" idx="7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8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ctrTitle" idx="9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3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ctrTitle" idx="14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15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2360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12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5" name="Google Shape;165;p20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1020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685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 flipH="1">
            <a:off x="-350" y="0"/>
            <a:ext cx="6473400" cy="4728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 flipH="1">
            <a:off x="-125" y="4105050"/>
            <a:ext cx="7635600" cy="10458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ctrTitle"/>
          </p:nvPr>
        </p:nvSpPr>
        <p:spPr>
          <a:xfrm flipH="1">
            <a:off x="1002100" y="569563"/>
            <a:ext cx="4468500" cy="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031025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567050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4103075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 idx="2"/>
          </p:nvPr>
        </p:nvSpPr>
        <p:spPr>
          <a:xfrm>
            <a:off x="1031025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1077975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ctrTitle" idx="3"/>
          </p:nvPr>
        </p:nvSpPr>
        <p:spPr>
          <a:xfrm>
            <a:off x="2567050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4"/>
          </p:nvPr>
        </p:nvSpPr>
        <p:spPr>
          <a:xfrm>
            <a:off x="2614000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ctrTitle" idx="5"/>
          </p:nvPr>
        </p:nvSpPr>
        <p:spPr>
          <a:xfrm>
            <a:off x="4103075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6"/>
          </p:nvPr>
        </p:nvSpPr>
        <p:spPr>
          <a:xfrm>
            <a:off x="4150025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7" hasCustomPrompt="1"/>
          </p:nvPr>
        </p:nvSpPr>
        <p:spPr>
          <a:xfrm>
            <a:off x="119048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8" hasCustomPrompt="1"/>
          </p:nvPr>
        </p:nvSpPr>
        <p:spPr>
          <a:xfrm>
            <a:off x="270303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 idx="9" hasCustomPrompt="1"/>
          </p:nvPr>
        </p:nvSpPr>
        <p:spPr>
          <a:xfrm>
            <a:off x="426283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99882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7_2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35" name="Google Shape;35;p5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3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ctrTitle" idx="2"/>
          </p:nvPr>
        </p:nvSpPr>
        <p:spPr>
          <a:xfrm>
            <a:off x="6176575" y="1805275"/>
            <a:ext cx="1305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2522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71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Headline design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69475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1" name="Google Shape;21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0062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Headline design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8" name="Google Shape;28;p4"/>
          <p:cNvCxnSpPr/>
          <p:nvPr/>
        </p:nvCxnSpPr>
        <p:spPr>
          <a:xfrm>
            <a:off x="3189625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38738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Headline design 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 flipH="1">
            <a:off x="475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5942275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2" hasCustomPrompt="1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35" name="Google Shape;35;p5"/>
          <p:cNvCxnSpPr/>
          <p:nvPr/>
        </p:nvCxnSpPr>
        <p:spPr>
          <a:xfrm>
            <a:off x="3189625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3530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Headline design 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2" name="Google Shape;42;p6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583651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Headline design 5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9" name="Google Shape;49;p7"/>
          <p:cNvCxnSpPr>
            <a:stCxn id="44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50338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Headline design 6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 hasCustomPrompt="1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>
            <a:stCxn id="51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53882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text">
  <p:cSld name="Title + body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Clr>
                <a:srgbClr val="000000"/>
              </a:buClr>
              <a:buSzPts val="1100"/>
              <a:buFont typeface="Arial"/>
              <a:buNone/>
              <a:defRPr/>
            </a:lvl1pPr>
            <a:lvl2pPr lvl="1" rtl="0">
              <a:buClr>
                <a:srgbClr val="000000"/>
              </a:buClr>
              <a:buSzPts val="1100"/>
              <a:buFont typeface="Arial"/>
              <a:buNone/>
              <a:defRPr/>
            </a:lvl2pPr>
            <a:lvl3pPr lvl="2" rtl="0">
              <a:buClr>
                <a:srgbClr val="000000"/>
              </a:buClr>
              <a:buSzPts val="1100"/>
              <a:buFont typeface="Arial"/>
              <a:buNone/>
              <a:defRPr/>
            </a:lvl3pPr>
            <a:lvl4pPr lvl="3" rtl="0">
              <a:buClr>
                <a:srgbClr val="000000"/>
              </a:buClr>
              <a:buSzPts val="1100"/>
              <a:buFont typeface="Arial"/>
              <a:buNone/>
              <a:defRPr/>
            </a:lvl4pPr>
            <a:lvl5pPr lvl="4" rtl="0">
              <a:buClr>
                <a:srgbClr val="000000"/>
              </a:buClr>
              <a:buSzPts val="1100"/>
              <a:buFont typeface="Arial"/>
              <a:buNone/>
              <a:defRPr/>
            </a:lvl5pPr>
            <a:lvl6pPr lvl="5" rtl="0">
              <a:buClr>
                <a:srgbClr val="000000"/>
              </a:buClr>
              <a:buSzPts val="1100"/>
              <a:buFont typeface="Arial"/>
              <a:buNone/>
              <a:defRPr/>
            </a:lvl6pPr>
            <a:lvl7pPr lvl="6" rtl="0">
              <a:buClr>
                <a:srgbClr val="000000"/>
              </a:buClr>
              <a:buSzPts val="1100"/>
              <a:buFont typeface="Arial"/>
              <a:buNone/>
              <a:defRPr/>
            </a:lvl7pPr>
            <a:lvl8pPr lvl="7" rtl="0">
              <a:buClr>
                <a:srgbClr val="000000"/>
              </a:buClr>
              <a:buSzPts val="1100"/>
              <a:buFont typeface="Arial"/>
              <a:buNone/>
              <a:defRPr/>
            </a:lvl8pPr>
            <a:lvl9pPr lvl="8" rtl="0">
              <a:buClr>
                <a:srgbClr val="000000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flipH="1">
            <a:off x="0" y="0"/>
            <a:ext cx="301500" cy="5143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997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Title + text">
  <p:cSld name="Image + Title +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18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7_2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2" name="Google Shape;42;p6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wo columns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4560425" y="471475"/>
            <a:ext cx="4587300" cy="42006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-7500" y="471475"/>
            <a:ext cx="4587300" cy="4200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759113" y="26143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2"/>
          </p:nvPr>
        </p:nvSpPr>
        <p:spPr>
          <a:xfrm>
            <a:off x="5411863" y="26143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ctrTitle"/>
          </p:nvPr>
        </p:nvSpPr>
        <p:spPr>
          <a:xfrm>
            <a:off x="792969" y="1793125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 idx="3"/>
          </p:nvPr>
        </p:nvSpPr>
        <p:spPr>
          <a:xfrm>
            <a:off x="5445719" y="1793125"/>
            <a:ext cx="2797200" cy="644700"/>
          </a:xfrm>
          <a:prstGeom prst="rect">
            <a:avLst/>
          </a:prstGeom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4576072" y="4075"/>
            <a:ext cx="392700" cy="5157600"/>
            <a:chOff x="3047922" y="4075"/>
            <a:chExt cx="392700" cy="5157600"/>
          </a:xfrm>
        </p:grpSpPr>
        <p:sp>
          <p:nvSpPr>
            <p:cNvPr id="79" name="Google Shape;79;p11"/>
            <p:cNvSpPr/>
            <p:nvPr/>
          </p:nvSpPr>
          <p:spPr>
            <a:xfrm rot="5400000">
              <a:off x="3017322" y="2373000"/>
              <a:ext cx="453900" cy="392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11"/>
            <p:cNvCxnSpPr/>
            <p:nvPr/>
          </p:nvCxnSpPr>
          <p:spPr>
            <a:xfrm>
              <a:off x="3053725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33304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wo colums 2">
    <p:bg>
      <p:bgPr>
        <a:noFill/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2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605800" y="1107825"/>
            <a:ext cx="7932600" cy="946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ctrTitle"/>
          </p:nvPr>
        </p:nvSpPr>
        <p:spPr>
          <a:xfrm>
            <a:off x="-7500" y="1088075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877800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2"/>
          </p:nvPr>
        </p:nvSpPr>
        <p:spPr>
          <a:xfrm>
            <a:off x="5455475" y="23375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ctrTitle" idx="3"/>
          </p:nvPr>
        </p:nvSpPr>
        <p:spPr>
          <a:xfrm>
            <a:off x="4560425" y="1088075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77932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0" y="1257350"/>
            <a:ext cx="9146858" cy="3459589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1348450" y="225175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366300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3"/>
          </p:nvPr>
        </p:nvSpPr>
        <p:spPr>
          <a:xfrm>
            <a:off x="4646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ctrTitle" idx="4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5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ctrTitle" idx="6"/>
          </p:nvPr>
        </p:nvSpPr>
        <p:spPr>
          <a:xfrm>
            <a:off x="606010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Fira Sans Condensed Medium"/>
              <a:buNone/>
              <a:defRPr sz="16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7726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00AE9D">
              <a:alpha val="7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3D85C6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3043625" y="600200"/>
            <a:ext cx="2938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2"/>
          </p:nvPr>
        </p:nvSpPr>
        <p:spPr>
          <a:xfrm>
            <a:off x="642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642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3"/>
          </p:nvPr>
        </p:nvSpPr>
        <p:spPr>
          <a:xfrm>
            <a:off x="3690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4"/>
          </p:nvPr>
        </p:nvSpPr>
        <p:spPr>
          <a:xfrm>
            <a:off x="3690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5"/>
          </p:nvPr>
        </p:nvSpPr>
        <p:spPr>
          <a:xfrm>
            <a:off x="6738688" y="24641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1800">
                <a:solidFill>
                  <a:srgbClr val="FFFF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6"/>
          </p:nvPr>
        </p:nvSpPr>
        <p:spPr>
          <a:xfrm>
            <a:off x="6738700" y="303265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5124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410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13982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6" name="Google Shape;146;p18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ctrTitle" idx="2"/>
          </p:nvPr>
        </p:nvSpPr>
        <p:spPr>
          <a:xfrm>
            <a:off x="884600" y="17699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1"/>
          </p:nvPr>
        </p:nvSpPr>
        <p:spPr>
          <a:xfrm>
            <a:off x="1186052" y="2231399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ctrTitle" idx="3"/>
          </p:nvPr>
        </p:nvSpPr>
        <p:spPr>
          <a:xfrm>
            <a:off x="3357313" y="176652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4"/>
          </p:nvPr>
        </p:nvSpPr>
        <p:spPr>
          <a:xfrm>
            <a:off x="3658770" y="2227996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ctrTitle" idx="5"/>
          </p:nvPr>
        </p:nvSpPr>
        <p:spPr>
          <a:xfrm>
            <a:off x="5830012" y="1766550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6"/>
          </p:nvPr>
        </p:nvSpPr>
        <p:spPr>
          <a:xfrm>
            <a:off x="6131601" y="2228000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ctrTitle" idx="7"/>
          </p:nvPr>
        </p:nvSpPr>
        <p:spPr>
          <a:xfrm>
            <a:off x="884600" y="3295651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8"/>
          </p:nvPr>
        </p:nvSpPr>
        <p:spPr>
          <a:xfrm>
            <a:off x="1186052" y="37571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ctrTitle" idx="9"/>
          </p:nvPr>
        </p:nvSpPr>
        <p:spPr>
          <a:xfrm>
            <a:off x="3357313" y="3292254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3"/>
          </p:nvPr>
        </p:nvSpPr>
        <p:spPr>
          <a:xfrm>
            <a:off x="3658770" y="3753724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ctrTitle" idx="14"/>
          </p:nvPr>
        </p:nvSpPr>
        <p:spPr>
          <a:xfrm>
            <a:off x="5830012" y="3292275"/>
            <a:ext cx="2429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None/>
              <a:defRPr sz="16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15"/>
          </p:nvPr>
        </p:nvSpPr>
        <p:spPr>
          <a:xfrm>
            <a:off x="6131601" y="3753725"/>
            <a:ext cx="18264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16178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 design 2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78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3">
  <p:cSld name="Title design 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 flipH="1">
            <a:off x="0" y="679995"/>
            <a:ext cx="8481600" cy="44634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5" name="Google Shape;165;p20"/>
          <p:cNvSpPr/>
          <p:nvPr/>
        </p:nvSpPr>
        <p:spPr>
          <a:xfrm flipH="1">
            <a:off x="662875" y="7125"/>
            <a:ext cx="8481600" cy="45102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6" name="Google Shape;166;p20"/>
          <p:cNvSpPr txBox="1">
            <a:spLocks noGrp="1"/>
          </p:cNvSpPr>
          <p:nvPr>
            <p:ph type="ctrTitle"/>
          </p:nvPr>
        </p:nvSpPr>
        <p:spPr>
          <a:xfrm>
            <a:off x="2031600" y="600200"/>
            <a:ext cx="50808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64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1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7_2_1_1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flipH="1">
            <a:off x="594210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/>
          <p:nvPr/>
        </p:nvSpPr>
        <p:spPr>
          <a:xfrm flipH="1"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 flipH="1">
            <a:off x="197072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49" name="Google Shape;49;p7"/>
          <p:cNvCxnSpPr>
            <a:stCxn id="44" idx="0"/>
          </p:cNvCxnSpPr>
          <p:nvPr/>
        </p:nvCxnSpPr>
        <p:spPr>
          <a:xfrm>
            <a:off x="45720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 flipH="1">
            <a:off x="-350" y="0"/>
            <a:ext cx="6473400" cy="47286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 flipH="1">
            <a:off x="-125" y="4105050"/>
            <a:ext cx="7635600" cy="10458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 flipH="1">
            <a:off x="1158825" y="0"/>
            <a:ext cx="7985400" cy="3765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ctrTitle"/>
          </p:nvPr>
        </p:nvSpPr>
        <p:spPr>
          <a:xfrm flipH="1">
            <a:off x="1002100" y="569563"/>
            <a:ext cx="4468500" cy="8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1031025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567050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4103075" y="1619425"/>
            <a:ext cx="1338600" cy="2295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ctrTitle" idx="2"/>
          </p:nvPr>
        </p:nvSpPr>
        <p:spPr>
          <a:xfrm>
            <a:off x="1031025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1077975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ctrTitle" idx="3"/>
          </p:nvPr>
        </p:nvSpPr>
        <p:spPr>
          <a:xfrm>
            <a:off x="2567050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4"/>
          </p:nvPr>
        </p:nvSpPr>
        <p:spPr>
          <a:xfrm>
            <a:off x="2614000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ctrTitle" idx="5"/>
          </p:nvPr>
        </p:nvSpPr>
        <p:spPr>
          <a:xfrm>
            <a:off x="4103075" y="2213375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6"/>
          </p:nvPr>
        </p:nvSpPr>
        <p:spPr>
          <a:xfrm>
            <a:off x="4150025" y="2674861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7" hasCustomPrompt="1"/>
          </p:nvPr>
        </p:nvSpPr>
        <p:spPr>
          <a:xfrm>
            <a:off x="119048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8" hasCustomPrompt="1"/>
          </p:nvPr>
        </p:nvSpPr>
        <p:spPr>
          <a:xfrm>
            <a:off x="270303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 idx="9" hasCustomPrompt="1"/>
          </p:nvPr>
        </p:nvSpPr>
        <p:spPr>
          <a:xfrm>
            <a:off x="4262830" y="3106750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Extra Condensed Medium"/>
              <a:buNone/>
              <a:def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4939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3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2" name="Google Shape;192;p23"/>
          <p:cNvSpPr txBox="1">
            <a:spLocks noGrp="1"/>
          </p:cNvSpPr>
          <p:nvPr>
            <p:ph type="ctrTitle" idx="2"/>
          </p:nvPr>
        </p:nvSpPr>
        <p:spPr>
          <a:xfrm>
            <a:off x="6176575" y="1805275"/>
            <a:ext cx="1305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8262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-225" y="0"/>
            <a:ext cx="7932000" cy="46473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54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7_2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flipH="1"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0" y="318625"/>
            <a:ext cx="3201900" cy="1547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291050" y="627300"/>
            <a:ext cx="6561900" cy="38889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/>
          </p:nvPr>
        </p:nvSpPr>
        <p:spPr>
          <a:xfrm>
            <a:off x="4724075" y="2047850"/>
            <a:ext cx="2449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 hasCustomPrompt="1"/>
          </p:nvPr>
        </p:nvSpPr>
        <p:spPr>
          <a:xfrm>
            <a:off x="181372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56" name="Google Shape;56;p8"/>
          <p:cNvCxnSpPr>
            <a:stCxn id="51" idx="0"/>
          </p:cNvCxnSpPr>
          <p:nvPr/>
        </p:nvCxnSpPr>
        <p:spPr>
          <a:xfrm flipH="1">
            <a:off x="4563300" y="-7350"/>
            <a:ext cx="8700" cy="37815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6_1_1_1_1">
    <p:bg>
      <p:bgPr>
        <a:solidFill>
          <a:srgbClr val="FFFFF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19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ctrTitle"/>
          </p:nvPr>
        </p:nvSpPr>
        <p:spPr>
          <a:xfrm>
            <a:off x="1964851" y="28410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rgbClr val="073763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2081097" y="433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None/>
              <a:defRPr>
                <a:solidFill>
                  <a:srgbClr val="07376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3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5" r:id="rId7"/>
    <p:sldLayoutId id="2147483667" r:id="rId8"/>
    <p:sldLayoutId id="214748374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4668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46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●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Slab Light"/>
              <a:buChar char="○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Font typeface="Roboto Slab Light"/>
              <a:buChar char="■"/>
              <a:defRPr sz="12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58465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microsoft.com/office/2007/relationships/hdphoto" Target="../media/hdphoto8.wdp"/><Relationship Id="rId2" Type="http://schemas.openxmlformats.org/officeDocument/2006/relationships/notesSlide" Target="../notesSlides/notesSlide16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6.xml"/><Relationship Id="rId6" Type="http://schemas.microsoft.com/office/2007/relationships/hdphoto" Target="../media/hdphoto12.wdp"/><Relationship Id="rId11" Type="http://schemas.openxmlformats.org/officeDocument/2006/relationships/image" Target="../media/image27.png"/><Relationship Id="rId5" Type="http://schemas.openxmlformats.org/officeDocument/2006/relationships/image" Target="../media/image55.png"/><Relationship Id="rId15" Type="http://schemas.openxmlformats.org/officeDocument/2006/relationships/image" Target="../media/image20.png"/><Relationship Id="rId10" Type="http://schemas.microsoft.com/office/2007/relationships/hdphoto" Target="../media/hdphoto13.wdp"/><Relationship Id="rId4" Type="http://schemas.microsoft.com/office/2007/relationships/hdphoto" Target="../media/hdphoto4.wdp"/><Relationship Id="rId9" Type="http://schemas.openxmlformats.org/officeDocument/2006/relationships/image" Target="../media/image56.png"/><Relationship Id="rId1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4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6.wdp"/><Relationship Id="rId18" Type="http://schemas.microsoft.com/office/2007/relationships/hdphoto" Target="../media/hdphoto8.wdp"/><Relationship Id="rId3" Type="http://schemas.openxmlformats.org/officeDocument/2006/relationships/image" Target="../media/image19.png"/><Relationship Id="rId21" Type="http://schemas.openxmlformats.org/officeDocument/2006/relationships/image" Target="../media/image29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24" Type="http://schemas.microsoft.com/office/2007/relationships/hdphoto" Target="../media/hdphoto11.wdp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22.png"/><Relationship Id="rId14" Type="http://schemas.openxmlformats.org/officeDocument/2006/relationships/image" Target="../media/image25.png"/><Relationship Id="rId22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3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subTitle" idx="1"/>
          </p:nvPr>
        </p:nvSpPr>
        <p:spPr>
          <a:xfrm>
            <a:off x="4572000" y="3098800"/>
            <a:ext cx="3648791" cy="7060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MASSIMIZZAZIONE DELL’INDICE DI SHARPE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ATTRAVERSO TECNICHE EURISTICHE</a:t>
            </a:r>
            <a:endParaRPr dirty="0"/>
          </a:p>
        </p:txBody>
      </p:sp>
      <p:sp>
        <p:nvSpPr>
          <p:cNvPr id="394" name="Google Shape;394;p52"/>
          <p:cNvSpPr txBox="1">
            <a:spLocks noGrp="1"/>
          </p:cNvSpPr>
          <p:nvPr>
            <p:ph type="ctrTitle"/>
          </p:nvPr>
        </p:nvSpPr>
        <p:spPr>
          <a:xfrm>
            <a:off x="3615267" y="967825"/>
            <a:ext cx="4698658" cy="2207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OTTIMIZZAZIONE DI UN PORTAFOGLIO</a:t>
            </a:r>
            <a:br>
              <a:rPr lang="es" sz="4800" dirty="0"/>
            </a:br>
            <a:r>
              <a:rPr lang="es" sz="4800" dirty="0"/>
              <a:t>FINANZIARIO</a:t>
            </a:r>
            <a:endParaRPr sz="4800" dirty="0">
              <a:solidFill>
                <a:srgbClr val="FFFFFF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CFD36D6-6BDD-9045-B3D7-C3129F48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695" y="4151757"/>
            <a:ext cx="1573306" cy="970451"/>
          </a:xfrm>
          <a:prstGeom prst="rect">
            <a:avLst/>
          </a:prstGeom>
        </p:spPr>
      </p:pic>
      <p:pic>
        <p:nvPicPr>
          <p:cNvPr id="6" name="Immagine 5" descr="Immagine che contiene segnale, esterni&#10;&#10;Descrizione generata automaticamente">
            <a:extLst>
              <a:ext uri="{FF2B5EF4-FFF2-40B4-BE49-F238E27FC236}">
                <a16:creationId xmlns:a16="http://schemas.microsoft.com/office/drawing/2014/main" id="{60941A89-D0EC-2B4B-B234-AD211AE77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41426"/>
            <a:ext cx="880782" cy="880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2ADB4D-EB98-DC44-8A3B-F45B5B9FF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18" y="4147349"/>
            <a:ext cx="1573306" cy="97045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00A86D-F235-8C43-AD2C-357C837DEF67}"/>
              </a:ext>
            </a:extLst>
          </p:cNvPr>
          <p:cNvSpPr txBox="1"/>
          <p:nvPr/>
        </p:nvSpPr>
        <p:spPr>
          <a:xfrm>
            <a:off x="7980829" y="463257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1" name="Google Shape;393;p52">
            <a:extLst>
              <a:ext uri="{FF2B5EF4-FFF2-40B4-BE49-F238E27FC236}">
                <a16:creationId xmlns:a16="http://schemas.microsoft.com/office/drawing/2014/main" id="{A49AD7DC-CE3D-4C42-81CC-33B8AB514FE5}"/>
              </a:ext>
            </a:extLst>
          </p:cNvPr>
          <p:cNvSpPr txBox="1">
            <a:spLocks/>
          </p:cNvSpPr>
          <p:nvPr/>
        </p:nvSpPr>
        <p:spPr>
          <a:xfrm>
            <a:off x="5434775" y="4411733"/>
            <a:ext cx="3648791" cy="706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Light"/>
              <a:buNone/>
              <a:defRPr sz="12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Slab Light"/>
              <a:buNone/>
              <a:defRPr sz="2800" b="0" i="0" u="none" strike="noStrike" cap="none">
                <a:solidFill>
                  <a:srgbClr val="434343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pPr marL="0" indent="0"/>
            <a:r>
              <a:rPr lang="it-IT" dirty="0">
                <a:solidFill>
                  <a:srgbClr val="073763"/>
                </a:solidFill>
              </a:rPr>
              <a:t>Alessandro </a:t>
            </a:r>
            <a:r>
              <a:rPr lang="it-IT" dirty="0" err="1">
                <a:solidFill>
                  <a:srgbClr val="073763"/>
                </a:solidFill>
              </a:rPr>
              <a:t>Riboni</a:t>
            </a:r>
            <a:r>
              <a:rPr lang="it-IT" dirty="0">
                <a:solidFill>
                  <a:srgbClr val="073763"/>
                </a:solidFill>
              </a:rPr>
              <a:t> - 847160</a:t>
            </a:r>
          </a:p>
          <a:p>
            <a:pPr marL="0" indent="0"/>
            <a:r>
              <a:rPr lang="it-IT" dirty="0">
                <a:solidFill>
                  <a:srgbClr val="073763"/>
                </a:solidFill>
              </a:rPr>
              <a:t>Federico </a:t>
            </a:r>
            <a:r>
              <a:rPr lang="it-IT" dirty="0" err="1">
                <a:solidFill>
                  <a:srgbClr val="073763"/>
                </a:solidFill>
              </a:rPr>
              <a:t>Signoretta</a:t>
            </a:r>
            <a:r>
              <a:rPr lang="it-IT" dirty="0">
                <a:solidFill>
                  <a:srgbClr val="073763"/>
                </a:solidFill>
              </a:rPr>
              <a:t> - 847343</a:t>
            </a:r>
          </a:p>
          <a:p>
            <a:pPr marL="0" indent="0"/>
            <a:r>
              <a:rPr lang="it-IT" dirty="0">
                <a:solidFill>
                  <a:srgbClr val="073763"/>
                </a:solidFill>
              </a:rPr>
              <a:t>Diana </a:t>
            </a:r>
            <a:r>
              <a:rPr lang="it-IT" dirty="0" err="1">
                <a:solidFill>
                  <a:srgbClr val="073763"/>
                </a:solidFill>
              </a:rPr>
              <a:t>Tenca</a:t>
            </a:r>
            <a:r>
              <a:rPr lang="it-IT" dirty="0">
                <a:solidFill>
                  <a:srgbClr val="073763"/>
                </a:solidFill>
              </a:rPr>
              <a:t> - 789651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>
            <a:spLocks noGrp="1"/>
          </p:cNvSpPr>
          <p:nvPr>
            <p:ph type="ctrTitle"/>
          </p:nvPr>
        </p:nvSpPr>
        <p:spPr>
          <a:xfrm>
            <a:off x="3350450" y="2540550"/>
            <a:ext cx="30396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METODI EURISTICI</a:t>
            </a:r>
            <a:endParaRPr dirty="0"/>
          </a:p>
        </p:txBody>
      </p:sp>
      <p:sp>
        <p:nvSpPr>
          <p:cNvPr id="654" name="Google Shape;654;p66"/>
          <p:cNvSpPr txBox="1">
            <a:spLocks noGrp="1"/>
          </p:cNvSpPr>
          <p:nvPr>
            <p:ph type="title" idx="2"/>
          </p:nvPr>
        </p:nvSpPr>
        <p:spPr>
          <a:xfrm>
            <a:off x="89196" y="34377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7"/>
          <p:cNvSpPr txBox="1">
            <a:spLocks noGrp="1"/>
          </p:cNvSpPr>
          <p:nvPr>
            <p:ph type="ctrTitle"/>
          </p:nvPr>
        </p:nvSpPr>
        <p:spPr>
          <a:xfrm>
            <a:off x="1964850" y="2895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</a:rPr>
              <a:t>RICERC</a:t>
            </a:r>
            <a:r>
              <a:rPr lang="es" dirty="0"/>
              <a:t>A DELL’OTTIMO</a:t>
            </a:r>
            <a:endParaRPr dirty="0">
              <a:solidFill>
                <a:srgbClr val="073763"/>
              </a:solidFill>
            </a:endParaRPr>
          </a:p>
        </p:txBody>
      </p:sp>
      <p:sp>
        <p:nvSpPr>
          <p:cNvPr id="971" name="Google Shape;971;p77"/>
          <p:cNvSpPr/>
          <p:nvPr/>
        </p:nvSpPr>
        <p:spPr>
          <a:xfrm>
            <a:off x="2190575" y="2282925"/>
            <a:ext cx="4963655" cy="1111828"/>
          </a:xfrm>
          <a:custGeom>
            <a:avLst/>
            <a:gdLst/>
            <a:ahLst/>
            <a:cxnLst/>
            <a:rect l="l" t="t" r="r" b="b"/>
            <a:pathLst>
              <a:path w="112338" h="25390" extrusionOk="0">
                <a:moveTo>
                  <a:pt x="12672" y="0"/>
                </a:moveTo>
                <a:cubicBezTo>
                  <a:pt x="5671" y="0"/>
                  <a:pt x="0" y="5671"/>
                  <a:pt x="0" y="12672"/>
                </a:cubicBezTo>
                <a:cubicBezTo>
                  <a:pt x="0" y="13670"/>
                  <a:pt x="817" y="14486"/>
                  <a:pt x="1830" y="14486"/>
                </a:cubicBezTo>
                <a:cubicBezTo>
                  <a:pt x="2843" y="14486"/>
                  <a:pt x="3660" y="13670"/>
                  <a:pt x="3660" y="12672"/>
                </a:cubicBezTo>
                <a:cubicBezTo>
                  <a:pt x="3660" y="7682"/>
                  <a:pt x="7697" y="3599"/>
                  <a:pt x="12672" y="3599"/>
                </a:cubicBezTo>
                <a:cubicBezTo>
                  <a:pt x="17707" y="3599"/>
                  <a:pt x="21745" y="7682"/>
                  <a:pt x="21745" y="12672"/>
                </a:cubicBezTo>
                <a:cubicBezTo>
                  <a:pt x="21745" y="19658"/>
                  <a:pt x="27415" y="25389"/>
                  <a:pt x="34402" y="25389"/>
                </a:cubicBezTo>
                <a:cubicBezTo>
                  <a:pt x="41463" y="25389"/>
                  <a:pt x="47134" y="19658"/>
                  <a:pt x="47134" y="12672"/>
                </a:cubicBezTo>
                <a:cubicBezTo>
                  <a:pt x="47134" y="7682"/>
                  <a:pt x="51171" y="3599"/>
                  <a:pt x="56207" y="3599"/>
                </a:cubicBezTo>
                <a:cubicBezTo>
                  <a:pt x="61182" y="3599"/>
                  <a:pt x="65219" y="7682"/>
                  <a:pt x="65219" y="12672"/>
                </a:cubicBezTo>
                <a:cubicBezTo>
                  <a:pt x="65219" y="19658"/>
                  <a:pt x="70950" y="25389"/>
                  <a:pt x="77936" y="25389"/>
                </a:cubicBezTo>
                <a:cubicBezTo>
                  <a:pt x="84937" y="25389"/>
                  <a:pt x="90608" y="19658"/>
                  <a:pt x="90608" y="12672"/>
                </a:cubicBezTo>
                <a:cubicBezTo>
                  <a:pt x="90608" y="7682"/>
                  <a:pt x="94706" y="3599"/>
                  <a:pt x="99681" y="3599"/>
                </a:cubicBezTo>
                <a:cubicBezTo>
                  <a:pt x="104656" y="3599"/>
                  <a:pt x="108754" y="7682"/>
                  <a:pt x="108754" y="12672"/>
                </a:cubicBezTo>
                <a:cubicBezTo>
                  <a:pt x="108754" y="13670"/>
                  <a:pt x="109570" y="14486"/>
                  <a:pt x="110583" y="14486"/>
                </a:cubicBezTo>
                <a:cubicBezTo>
                  <a:pt x="111521" y="14486"/>
                  <a:pt x="112337" y="13670"/>
                  <a:pt x="112337" y="12672"/>
                </a:cubicBezTo>
                <a:cubicBezTo>
                  <a:pt x="112337" y="5671"/>
                  <a:pt x="106667" y="0"/>
                  <a:pt x="99681" y="0"/>
                </a:cubicBezTo>
                <a:cubicBezTo>
                  <a:pt x="92680" y="0"/>
                  <a:pt x="87009" y="5671"/>
                  <a:pt x="87009" y="12672"/>
                </a:cubicBezTo>
                <a:cubicBezTo>
                  <a:pt x="87009" y="17707"/>
                  <a:pt x="82926" y="21745"/>
                  <a:pt x="77936" y="21745"/>
                </a:cubicBezTo>
                <a:cubicBezTo>
                  <a:pt x="72901" y="21745"/>
                  <a:pt x="68863" y="17707"/>
                  <a:pt x="68863" y="12672"/>
                </a:cubicBezTo>
                <a:cubicBezTo>
                  <a:pt x="68863" y="5671"/>
                  <a:pt x="63193" y="0"/>
                  <a:pt x="56207" y="0"/>
                </a:cubicBezTo>
                <a:cubicBezTo>
                  <a:pt x="49205" y="0"/>
                  <a:pt x="43474" y="5671"/>
                  <a:pt x="43474" y="12672"/>
                </a:cubicBezTo>
                <a:cubicBezTo>
                  <a:pt x="43474" y="17707"/>
                  <a:pt x="39452" y="21745"/>
                  <a:pt x="34402" y="21745"/>
                </a:cubicBezTo>
                <a:cubicBezTo>
                  <a:pt x="29427" y="21745"/>
                  <a:pt x="25389" y="17707"/>
                  <a:pt x="25389" y="12672"/>
                </a:cubicBezTo>
                <a:cubicBezTo>
                  <a:pt x="25389" y="5671"/>
                  <a:pt x="19658" y="0"/>
                  <a:pt x="1267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972" name="Google Shape;972;p77"/>
          <p:cNvCxnSpPr>
            <a:cxnSpLocks/>
          </p:cNvCxnSpPr>
          <p:nvPr/>
        </p:nvCxnSpPr>
        <p:spPr>
          <a:xfrm>
            <a:off x="2758675" y="3256475"/>
            <a:ext cx="0" cy="3942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cxnSp>
        <p:nvCxnSpPr>
          <p:cNvPr id="973" name="Google Shape;973;p77"/>
          <p:cNvCxnSpPr>
            <a:cxnSpLocks/>
          </p:cNvCxnSpPr>
          <p:nvPr/>
        </p:nvCxnSpPr>
        <p:spPr>
          <a:xfrm>
            <a:off x="4672419" y="3256475"/>
            <a:ext cx="0" cy="3942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cxnSp>
        <p:nvCxnSpPr>
          <p:cNvPr id="974" name="Google Shape;974;p77"/>
          <p:cNvCxnSpPr>
            <a:cxnSpLocks/>
          </p:cNvCxnSpPr>
          <p:nvPr/>
        </p:nvCxnSpPr>
        <p:spPr>
          <a:xfrm>
            <a:off x="6596725" y="3256475"/>
            <a:ext cx="0" cy="3942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cxnSp>
        <p:nvCxnSpPr>
          <p:cNvPr id="975" name="Google Shape;975;p77"/>
          <p:cNvCxnSpPr>
            <a:cxnSpLocks/>
          </p:cNvCxnSpPr>
          <p:nvPr/>
        </p:nvCxnSpPr>
        <p:spPr>
          <a:xfrm rot="10800000">
            <a:off x="5634550" y="2045600"/>
            <a:ext cx="0" cy="3756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cxnSp>
        <p:nvCxnSpPr>
          <p:cNvPr id="976" name="Google Shape;976;p77"/>
          <p:cNvCxnSpPr>
            <a:cxnSpLocks/>
          </p:cNvCxnSpPr>
          <p:nvPr/>
        </p:nvCxnSpPr>
        <p:spPr>
          <a:xfrm rot="10800000">
            <a:off x="3710250" y="2045600"/>
            <a:ext cx="0" cy="3756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grpSp>
        <p:nvGrpSpPr>
          <p:cNvPr id="977" name="Google Shape;977;p77"/>
          <p:cNvGrpSpPr/>
          <p:nvPr/>
        </p:nvGrpSpPr>
        <p:grpSpPr>
          <a:xfrm>
            <a:off x="2334600" y="2421200"/>
            <a:ext cx="4675633" cy="835284"/>
            <a:chOff x="2083850" y="2216250"/>
            <a:chExt cx="4675633" cy="835284"/>
          </a:xfrm>
        </p:grpSpPr>
        <p:sp>
          <p:nvSpPr>
            <p:cNvPr id="978" name="Google Shape;978;p77"/>
            <p:cNvSpPr/>
            <p:nvPr/>
          </p:nvSpPr>
          <p:spPr>
            <a:xfrm>
              <a:off x="2083850" y="2216250"/>
              <a:ext cx="835983" cy="835284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30000"/>
              </a:srgbClr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7"/>
            <p:cNvSpPr/>
            <p:nvPr/>
          </p:nvSpPr>
          <p:spPr>
            <a:xfrm>
              <a:off x="4003675" y="2216250"/>
              <a:ext cx="835983" cy="835284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30000"/>
              </a:srgbClr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7"/>
            <p:cNvSpPr/>
            <p:nvPr/>
          </p:nvSpPr>
          <p:spPr>
            <a:xfrm>
              <a:off x="5923500" y="2216250"/>
              <a:ext cx="835983" cy="835284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30000"/>
              </a:srgbClr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7"/>
            <p:cNvSpPr/>
            <p:nvPr/>
          </p:nvSpPr>
          <p:spPr>
            <a:xfrm rot="10800000">
              <a:off x="3043763" y="2216250"/>
              <a:ext cx="835983" cy="835284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30000"/>
              </a:srgbClr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7"/>
            <p:cNvSpPr/>
            <p:nvPr/>
          </p:nvSpPr>
          <p:spPr>
            <a:xfrm rot="10800000">
              <a:off x="4963588" y="2216250"/>
              <a:ext cx="835983" cy="835284"/>
            </a:xfrm>
            <a:custGeom>
              <a:avLst/>
              <a:gdLst/>
              <a:ahLst/>
              <a:cxnLst/>
              <a:rect l="l" t="t" r="r" b="b"/>
              <a:pathLst>
                <a:path w="17904" h="17890" extrusionOk="0">
                  <a:moveTo>
                    <a:pt x="8952" y="1"/>
                  </a:moveTo>
                  <a:cubicBezTo>
                    <a:pt x="3977" y="1"/>
                    <a:pt x="0" y="3977"/>
                    <a:pt x="0" y="8952"/>
                  </a:cubicBezTo>
                  <a:cubicBezTo>
                    <a:pt x="0" y="13927"/>
                    <a:pt x="3977" y="17889"/>
                    <a:pt x="8952" y="17889"/>
                  </a:cubicBezTo>
                  <a:cubicBezTo>
                    <a:pt x="13927" y="17889"/>
                    <a:pt x="17904" y="13927"/>
                    <a:pt x="17904" y="8952"/>
                  </a:cubicBezTo>
                  <a:cubicBezTo>
                    <a:pt x="17904" y="3977"/>
                    <a:pt x="13927" y="1"/>
                    <a:pt x="8952" y="1"/>
                  </a:cubicBezTo>
                  <a:close/>
                </a:path>
              </a:pathLst>
            </a:custGeom>
            <a:solidFill>
              <a:srgbClr val="00C3B1">
                <a:alpha val="30000"/>
              </a:srgbClr>
            </a:solidFill>
            <a:ln w="3810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83" name="Google Shape;983;p77"/>
          <p:cNvSpPr txBox="1">
            <a:spLocks noGrp="1"/>
          </p:cNvSpPr>
          <p:nvPr>
            <p:ph type="ctrTitle" idx="4294967295"/>
          </p:nvPr>
        </p:nvSpPr>
        <p:spPr>
          <a:xfrm flipH="1">
            <a:off x="2272308" y="2554958"/>
            <a:ext cx="951600" cy="614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073763"/>
                </a:solidFill>
              </a:rPr>
              <a:t>RANDOM POPULATION</a:t>
            </a:r>
            <a:endParaRPr sz="1100" dirty="0">
              <a:solidFill>
                <a:srgbClr val="073763"/>
              </a:solidFill>
            </a:endParaRPr>
          </a:p>
        </p:txBody>
      </p:sp>
      <p:sp>
        <p:nvSpPr>
          <p:cNvPr id="984" name="Google Shape;984;p77"/>
          <p:cNvSpPr txBox="1">
            <a:spLocks noGrp="1"/>
          </p:cNvSpPr>
          <p:nvPr>
            <p:ph type="ctrTitle" idx="4294967295"/>
          </p:nvPr>
        </p:nvSpPr>
        <p:spPr>
          <a:xfrm flipH="1">
            <a:off x="3314608" y="2553496"/>
            <a:ext cx="799968" cy="527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073763"/>
                </a:solidFill>
              </a:rPr>
              <a:t>GENERATE OFFSPRING</a:t>
            </a:r>
            <a:endParaRPr sz="1100" dirty="0">
              <a:solidFill>
                <a:srgbClr val="073763"/>
              </a:solidFill>
            </a:endParaRPr>
          </a:p>
        </p:txBody>
      </p:sp>
      <p:sp>
        <p:nvSpPr>
          <p:cNvPr id="985" name="Google Shape;985;p77"/>
          <p:cNvSpPr txBox="1">
            <a:spLocks noGrp="1"/>
          </p:cNvSpPr>
          <p:nvPr>
            <p:ph type="ctrTitle" idx="4294967295"/>
          </p:nvPr>
        </p:nvSpPr>
        <p:spPr>
          <a:xfrm flipH="1">
            <a:off x="4257256" y="2554324"/>
            <a:ext cx="818152" cy="438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073763"/>
                </a:solidFill>
              </a:rPr>
              <a:t>SWAP MUTATION</a:t>
            </a:r>
            <a:endParaRPr sz="1100" dirty="0">
              <a:solidFill>
                <a:srgbClr val="073763"/>
              </a:solidFill>
            </a:endParaRPr>
          </a:p>
        </p:txBody>
      </p:sp>
      <p:sp>
        <p:nvSpPr>
          <p:cNvPr id="986" name="Google Shape;986;p77"/>
          <p:cNvSpPr txBox="1">
            <a:spLocks noGrp="1"/>
          </p:cNvSpPr>
          <p:nvPr>
            <p:ph type="ctrTitle" idx="4294967295"/>
          </p:nvPr>
        </p:nvSpPr>
        <p:spPr>
          <a:xfrm flipH="1">
            <a:off x="5189903" y="2592151"/>
            <a:ext cx="909720" cy="438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073763"/>
                </a:solidFill>
              </a:rPr>
              <a:t>MIN TO MAX</a:t>
            </a:r>
            <a:br>
              <a:rPr lang="es" sz="1100" dirty="0">
                <a:solidFill>
                  <a:srgbClr val="073763"/>
                </a:solidFill>
              </a:rPr>
            </a:br>
            <a:r>
              <a:rPr lang="es" sz="1100" dirty="0">
                <a:solidFill>
                  <a:srgbClr val="073763"/>
                </a:solidFill>
              </a:rPr>
              <a:t>WEIGHT</a:t>
            </a:r>
            <a:endParaRPr sz="1100" dirty="0">
              <a:solidFill>
                <a:srgbClr val="073763"/>
              </a:solidFill>
            </a:endParaRPr>
          </a:p>
        </p:txBody>
      </p:sp>
      <p:sp>
        <p:nvSpPr>
          <p:cNvPr id="987" name="Google Shape;987;p77"/>
          <p:cNvSpPr txBox="1">
            <a:spLocks noGrp="1"/>
          </p:cNvSpPr>
          <p:nvPr>
            <p:ph type="ctrTitle" idx="4294967295"/>
          </p:nvPr>
        </p:nvSpPr>
        <p:spPr>
          <a:xfrm flipH="1">
            <a:off x="6288745" y="2576764"/>
            <a:ext cx="618300" cy="4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073763"/>
                </a:solidFill>
              </a:rPr>
              <a:t>LOCAL SEARCH</a:t>
            </a:r>
            <a:endParaRPr sz="1100" dirty="0">
              <a:solidFill>
                <a:srgbClr val="073763"/>
              </a:solidFill>
            </a:endParaRPr>
          </a:p>
        </p:txBody>
      </p:sp>
      <p:sp>
        <p:nvSpPr>
          <p:cNvPr id="988" name="Google Shape;988;p77"/>
          <p:cNvSpPr txBox="1"/>
          <p:nvPr/>
        </p:nvSpPr>
        <p:spPr>
          <a:xfrm>
            <a:off x="2883833" y="1235751"/>
            <a:ext cx="1652832" cy="63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Generazione della prole con due tecniche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differenti in base alla funzione obiettivo</a:t>
            </a:r>
            <a:b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</a:b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989" name="Google Shape;989;p77"/>
          <p:cNvSpPr txBox="1"/>
          <p:nvPr/>
        </p:nvSpPr>
        <p:spPr>
          <a:xfrm>
            <a:off x="4853767" y="1235751"/>
            <a:ext cx="1557124" cy="63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Questa funzione permette di azzerare i pesi dei titoli che hanno meno impatto sul portafoglio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990" name="Google Shape;990;p77"/>
          <p:cNvSpPr txBox="1"/>
          <p:nvPr/>
        </p:nvSpPr>
        <p:spPr>
          <a:xfrm>
            <a:off x="1896875" y="3781015"/>
            <a:ext cx="17235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Generazione casuale di N individui con valori compresi tra 0 e 1.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La somma è uguale a 1.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991" name="Google Shape;991;p77"/>
          <p:cNvSpPr txBox="1"/>
          <p:nvPr/>
        </p:nvSpPr>
        <p:spPr>
          <a:xfrm>
            <a:off x="3865844" y="3778534"/>
            <a:ext cx="1600975" cy="12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Modifica pseudocasuale di alcuni geni. L’obiettivo è ampliare lo spazio di ricerca per non far ricadere l’evoluzione in ottimi locali.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992" name="Google Shape;992;p77"/>
          <p:cNvSpPr txBox="1"/>
          <p:nvPr/>
        </p:nvSpPr>
        <p:spPr>
          <a:xfrm>
            <a:off x="5712288" y="3778534"/>
            <a:ext cx="1809021" cy="81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Ricerca dell’ottimo tramite lo spostamento di una componente infinitesimale tra due pesi della soluzione trovata</a:t>
            </a: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7"/>
          <p:cNvSpPr txBox="1">
            <a:spLocks noGrp="1"/>
          </p:cNvSpPr>
          <p:nvPr>
            <p:ph type="ctrTitle"/>
          </p:nvPr>
        </p:nvSpPr>
        <p:spPr>
          <a:xfrm>
            <a:off x="1964850" y="293331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</a:rPr>
              <a:t>GENERATE OFFSPRING</a:t>
            </a:r>
            <a:endParaRPr dirty="0">
              <a:solidFill>
                <a:srgbClr val="073763"/>
              </a:solidFill>
            </a:endParaRPr>
          </a:p>
        </p:txBody>
      </p:sp>
      <p:cxnSp>
        <p:nvCxnSpPr>
          <p:cNvPr id="80" name="Google Shape;975;p77">
            <a:extLst>
              <a:ext uri="{FF2B5EF4-FFF2-40B4-BE49-F238E27FC236}">
                <a16:creationId xmlns:a16="http://schemas.microsoft.com/office/drawing/2014/main" id="{E68985E4-39D0-0248-98EE-AE798AADF228}"/>
              </a:ext>
            </a:extLst>
          </p:cNvPr>
          <p:cNvCxnSpPr>
            <a:cxnSpLocks/>
          </p:cNvCxnSpPr>
          <p:nvPr/>
        </p:nvCxnSpPr>
        <p:spPr>
          <a:xfrm>
            <a:off x="2758433" y="2372651"/>
            <a:ext cx="0" cy="528232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sp>
        <p:nvSpPr>
          <p:cNvPr id="81" name="Google Shape;982;p77">
            <a:extLst>
              <a:ext uri="{FF2B5EF4-FFF2-40B4-BE49-F238E27FC236}">
                <a16:creationId xmlns:a16="http://schemas.microsoft.com/office/drawing/2014/main" id="{13386293-9263-6843-98F7-AA66F48786C1}"/>
              </a:ext>
            </a:extLst>
          </p:cNvPr>
          <p:cNvSpPr/>
          <p:nvPr/>
        </p:nvSpPr>
        <p:spPr>
          <a:xfrm rot="10800000">
            <a:off x="2212476" y="1260068"/>
            <a:ext cx="1091915" cy="109100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solidFill>
            <a:srgbClr val="00C3B1">
              <a:alpha val="3000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986;p77">
            <a:extLst>
              <a:ext uri="{FF2B5EF4-FFF2-40B4-BE49-F238E27FC236}">
                <a16:creationId xmlns:a16="http://schemas.microsoft.com/office/drawing/2014/main" id="{B4B54BC9-FC22-3E4F-B9D2-053439EB17F6}"/>
              </a:ext>
            </a:extLst>
          </p:cNvPr>
          <p:cNvSpPr txBox="1">
            <a:spLocks/>
          </p:cNvSpPr>
          <p:nvPr/>
        </p:nvSpPr>
        <p:spPr>
          <a:xfrm flipH="1">
            <a:off x="2093078" y="1518878"/>
            <a:ext cx="1330709" cy="7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ARITHMETIC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CROSSING-OVER</a:t>
            </a:r>
          </a:p>
        </p:txBody>
      </p:sp>
      <p:cxnSp>
        <p:nvCxnSpPr>
          <p:cNvPr id="93" name="Google Shape;975;p77">
            <a:extLst>
              <a:ext uri="{FF2B5EF4-FFF2-40B4-BE49-F238E27FC236}">
                <a16:creationId xmlns:a16="http://schemas.microsoft.com/office/drawing/2014/main" id="{4726BEC3-5F55-EE4E-B5E7-10898DACD02B}"/>
              </a:ext>
            </a:extLst>
          </p:cNvPr>
          <p:cNvCxnSpPr>
            <a:cxnSpLocks/>
          </p:cNvCxnSpPr>
          <p:nvPr/>
        </p:nvCxnSpPr>
        <p:spPr>
          <a:xfrm>
            <a:off x="6386801" y="2342883"/>
            <a:ext cx="0" cy="528232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oval" w="med" len="med"/>
          </a:ln>
          <a:effectLst>
            <a:outerShdw blurRad="357188" dist="19050" dir="5400000" algn="bl" rotWithShape="0">
              <a:srgbClr val="000000">
                <a:alpha val="73000"/>
              </a:srgbClr>
            </a:outerShdw>
          </a:effectLst>
        </p:spPr>
      </p:cxnSp>
      <p:sp>
        <p:nvSpPr>
          <p:cNvPr id="94" name="Google Shape;982;p77">
            <a:extLst>
              <a:ext uri="{FF2B5EF4-FFF2-40B4-BE49-F238E27FC236}">
                <a16:creationId xmlns:a16="http://schemas.microsoft.com/office/drawing/2014/main" id="{742BA90F-8028-104F-807B-1653635FB55B}"/>
              </a:ext>
            </a:extLst>
          </p:cNvPr>
          <p:cNvSpPr/>
          <p:nvPr/>
        </p:nvSpPr>
        <p:spPr>
          <a:xfrm rot="10800000">
            <a:off x="5840844" y="1230300"/>
            <a:ext cx="1091915" cy="1091002"/>
          </a:xfrm>
          <a:custGeom>
            <a:avLst/>
            <a:gdLst/>
            <a:ahLst/>
            <a:cxnLst/>
            <a:rect l="l" t="t" r="r" b="b"/>
            <a:pathLst>
              <a:path w="17904" h="17890" extrusionOk="0">
                <a:moveTo>
                  <a:pt x="8952" y="1"/>
                </a:moveTo>
                <a:cubicBezTo>
                  <a:pt x="3977" y="1"/>
                  <a:pt x="0" y="3977"/>
                  <a:pt x="0" y="8952"/>
                </a:cubicBezTo>
                <a:cubicBezTo>
                  <a:pt x="0" y="13927"/>
                  <a:pt x="3977" y="17889"/>
                  <a:pt x="8952" y="17889"/>
                </a:cubicBezTo>
                <a:cubicBezTo>
                  <a:pt x="13927" y="17889"/>
                  <a:pt x="17904" y="13927"/>
                  <a:pt x="17904" y="8952"/>
                </a:cubicBezTo>
                <a:cubicBezTo>
                  <a:pt x="17904" y="3977"/>
                  <a:pt x="13927" y="1"/>
                  <a:pt x="8952" y="1"/>
                </a:cubicBezTo>
                <a:close/>
              </a:path>
            </a:pathLst>
          </a:custGeom>
          <a:solidFill>
            <a:srgbClr val="00C3B1">
              <a:alpha val="30000"/>
            </a:srgbClr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986;p77">
            <a:extLst>
              <a:ext uri="{FF2B5EF4-FFF2-40B4-BE49-F238E27FC236}">
                <a16:creationId xmlns:a16="http://schemas.microsoft.com/office/drawing/2014/main" id="{549B4859-5681-EF4C-A2AA-A19E2D548557}"/>
              </a:ext>
            </a:extLst>
          </p:cNvPr>
          <p:cNvSpPr txBox="1">
            <a:spLocks/>
          </p:cNvSpPr>
          <p:nvPr/>
        </p:nvSpPr>
        <p:spPr>
          <a:xfrm flipH="1">
            <a:off x="5721446" y="1489110"/>
            <a:ext cx="1330709" cy="789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TWO POINTS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CROSSING-OVER</a:t>
            </a:r>
          </a:p>
        </p:txBody>
      </p:sp>
      <p:sp>
        <p:nvSpPr>
          <p:cNvPr id="96" name="Google Shape;792;p70">
            <a:extLst>
              <a:ext uri="{FF2B5EF4-FFF2-40B4-BE49-F238E27FC236}">
                <a16:creationId xmlns:a16="http://schemas.microsoft.com/office/drawing/2014/main" id="{6133DD46-C838-2C4C-83A1-B8DCBAE494D6}"/>
              </a:ext>
            </a:extLst>
          </p:cNvPr>
          <p:cNvSpPr/>
          <p:nvPr/>
        </p:nvSpPr>
        <p:spPr>
          <a:xfrm>
            <a:off x="4980861" y="3073749"/>
            <a:ext cx="2716616" cy="1491000"/>
          </a:xfrm>
          <a:prstGeom prst="rect">
            <a:avLst/>
          </a:prstGeom>
          <a:solidFill>
            <a:srgbClr val="00D6C0">
              <a:alpha val="30000"/>
            </a:srgbClr>
          </a:solidFill>
          <a:ln w="38100">
            <a:solidFill>
              <a:srgbClr val="07376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9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Una sequenza di pesi del primo individuo viene mantenuta nella generazione successiva mentre gli altri sono ereditati dal secondo genitore.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9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In questo modo è possibile ottenere anche soluzioni non ammissibili ma, per costruzione della funzione obiettivo, esse saranno penalizzate.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Google Shape;792;p70">
                <a:extLst>
                  <a:ext uri="{FF2B5EF4-FFF2-40B4-BE49-F238E27FC236}">
                    <a16:creationId xmlns:a16="http://schemas.microsoft.com/office/drawing/2014/main" id="{F7F07E23-A31B-084B-B7C6-35153A020578}"/>
                  </a:ext>
                </a:extLst>
              </p:cNvPr>
              <p:cNvSpPr/>
              <p:nvPr/>
            </p:nvSpPr>
            <p:spPr>
              <a:xfrm>
                <a:off x="1400124" y="3073749"/>
                <a:ext cx="2716616" cy="1491000"/>
              </a:xfrm>
              <a:prstGeom prst="rect">
                <a:avLst/>
              </a:prstGeom>
              <a:solidFill>
                <a:srgbClr val="00D6C0">
                  <a:alpha val="30000"/>
                </a:srgbClr>
              </a:solidFill>
              <a:ln w="38100">
                <a:solidFill>
                  <a:srgbClr val="07376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it-IT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I figli generati sono una combinazione convessa dei due individui migliori della popolazione. In questo modo i vincoli sono sempre rispettati.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t-I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</m:ctrlPr>
                        </m:sSubPr>
                        <m:e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𝑢</m:t>
                          </m:r>
                        </m:e>
                        <m:sub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𝑖</m:t>
                          </m:r>
                        </m:sub>
                      </m:sSub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=</m:t>
                      </m:r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𝛼</m:t>
                      </m:r>
                      <m:sSub>
                        <m:sSubPr>
                          <m:ctrlP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</m:ctrlPr>
                        </m:sSubPr>
                        <m:e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𝑦</m:t>
                          </m:r>
                        </m:e>
                        <m:sub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1</m:t>
                          </m:r>
                        </m:sub>
                      </m:sSub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+</m:t>
                      </m:r>
                      <m:d>
                        <m:dPr>
                          <m:ctrlP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</m:ctrlPr>
                        </m:dPr>
                        <m:e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 1 −</m:t>
                          </m:r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</m:ctrlPr>
                        </m:sSubPr>
                        <m:e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𝑦</m:t>
                          </m:r>
                        </m:e>
                        <m:sub>
                          <m:r>
                            <a:rPr kumimoji="0" lang="it-IT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it-I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𝑐𝑜𝑛</m:t>
                      </m:r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 </m:t>
                      </m:r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𝛼</m:t>
                      </m:r>
                      <m:r>
                        <a:rPr kumimoji="0" lang="it-IT" sz="1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∈[0,1]</m:t>
                      </m:r>
                    </m:oMath>
                  </m:oMathPara>
                </a14:m>
                <a:endParaRPr kumimoji="0" lang="it-IT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</mc:Choice>
        <mc:Fallback>
          <p:sp>
            <p:nvSpPr>
              <p:cNvPr id="99" name="Google Shape;792;p70">
                <a:extLst>
                  <a:ext uri="{FF2B5EF4-FFF2-40B4-BE49-F238E27FC236}">
                    <a16:creationId xmlns:a16="http://schemas.microsoft.com/office/drawing/2014/main" id="{F7F07E23-A31B-084B-B7C6-35153A020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24" y="3073749"/>
                <a:ext cx="2716616" cy="1491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73763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86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7"/>
          <p:cNvSpPr txBox="1">
            <a:spLocks noGrp="1"/>
          </p:cNvSpPr>
          <p:nvPr>
            <p:ph type="ctrTitle"/>
          </p:nvPr>
        </p:nvSpPr>
        <p:spPr>
          <a:xfrm>
            <a:off x="1964850" y="25542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</a:rPr>
              <a:t>MIN TO MAX WEIGHT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E823F76-6EDE-874E-941B-60167CF7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98" y="1598399"/>
            <a:ext cx="4271554" cy="4606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3C747795-5F3E-804B-A583-66A6B9802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22" y="1575705"/>
            <a:ext cx="1069385" cy="4606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D7B0E88-2156-A54E-BD80-3713261F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581" y="2898929"/>
            <a:ext cx="4271554" cy="467201"/>
          </a:xfrm>
          <a:prstGeom prst="rect">
            <a:avLst/>
          </a:prstGeom>
        </p:spPr>
      </p:pic>
      <p:sp>
        <p:nvSpPr>
          <p:cNvPr id="40" name="Google Shape;986;p77">
            <a:extLst>
              <a:ext uri="{FF2B5EF4-FFF2-40B4-BE49-F238E27FC236}">
                <a16:creationId xmlns:a16="http://schemas.microsoft.com/office/drawing/2014/main" id="{33751C1C-8C94-AD4B-AA23-5680161ED410}"/>
              </a:ext>
            </a:extLst>
          </p:cNvPr>
          <p:cNvSpPr txBox="1">
            <a:spLocks/>
          </p:cNvSpPr>
          <p:nvPr/>
        </p:nvSpPr>
        <p:spPr>
          <a:xfrm flipH="1">
            <a:off x="2679282" y="1278198"/>
            <a:ext cx="1330709" cy="28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95DFD5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MAX</a:t>
            </a:r>
          </a:p>
        </p:txBody>
      </p:sp>
      <p:sp>
        <p:nvSpPr>
          <p:cNvPr id="41" name="Google Shape;986;p77">
            <a:extLst>
              <a:ext uri="{FF2B5EF4-FFF2-40B4-BE49-F238E27FC236}">
                <a16:creationId xmlns:a16="http://schemas.microsoft.com/office/drawing/2014/main" id="{DD7E550D-E8D9-4A4E-8C2F-CCDC398F15F7}"/>
              </a:ext>
            </a:extLst>
          </p:cNvPr>
          <p:cNvSpPr txBox="1">
            <a:spLocks/>
          </p:cNvSpPr>
          <p:nvPr/>
        </p:nvSpPr>
        <p:spPr>
          <a:xfrm flipH="1">
            <a:off x="4355698" y="1263034"/>
            <a:ext cx="1330709" cy="310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95DFD5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MIN</a:t>
            </a:r>
          </a:p>
        </p:txBody>
      </p:sp>
      <p:grpSp>
        <p:nvGrpSpPr>
          <p:cNvPr id="117" name="Google Shape;2005;p86">
            <a:extLst>
              <a:ext uri="{FF2B5EF4-FFF2-40B4-BE49-F238E27FC236}">
                <a16:creationId xmlns:a16="http://schemas.microsoft.com/office/drawing/2014/main" id="{3B4303B6-AC91-D44C-8B9E-E247EFD6FB4D}"/>
              </a:ext>
            </a:extLst>
          </p:cNvPr>
          <p:cNvGrpSpPr/>
          <p:nvPr/>
        </p:nvGrpSpPr>
        <p:grpSpPr>
          <a:xfrm flipH="1">
            <a:off x="1842099" y="1582763"/>
            <a:ext cx="5459801" cy="1977973"/>
            <a:chOff x="3799752" y="1795487"/>
            <a:chExt cx="1922915" cy="722477"/>
          </a:xfrm>
        </p:grpSpPr>
        <p:sp>
          <p:nvSpPr>
            <p:cNvPr id="118" name="Google Shape;2006;p86">
              <a:extLst>
                <a:ext uri="{FF2B5EF4-FFF2-40B4-BE49-F238E27FC236}">
                  <a16:creationId xmlns:a16="http://schemas.microsoft.com/office/drawing/2014/main" id="{B9ACF260-3E1C-9E43-8DA1-DF4EF34D8083}"/>
                </a:ext>
              </a:extLst>
            </p:cNvPr>
            <p:cNvSpPr/>
            <p:nvPr/>
          </p:nvSpPr>
          <p:spPr>
            <a:xfrm>
              <a:off x="3799752" y="2037947"/>
              <a:ext cx="1922915" cy="83167"/>
            </a:xfrm>
            <a:custGeom>
              <a:avLst/>
              <a:gdLst/>
              <a:ahLst/>
              <a:cxnLst/>
              <a:rect l="l" t="t" r="r" b="b"/>
              <a:pathLst>
                <a:path w="10156" h="1" fill="none" extrusionOk="0">
                  <a:moveTo>
                    <a:pt x="0" y="1"/>
                  </a:moveTo>
                  <a:lnTo>
                    <a:pt x="10155" y="1"/>
                  </a:lnTo>
                </a:path>
              </a:pathLst>
            </a:custGeom>
            <a:noFill/>
            <a:ln w="6350" cap="rnd" cmpd="sng">
              <a:solidFill>
                <a:srgbClr val="374957"/>
              </a:solidFill>
              <a:prstDash val="solid"/>
              <a:miter lim="72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2007;p86">
              <a:extLst>
                <a:ext uri="{FF2B5EF4-FFF2-40B4-BE49-F238E27FC236}">
                  <a16:creationId xmlns:a16="http://schemas.microsoft.com/office/drawing/2014/main" id="{95EF93CC-34FF-5A4F-9274-4A0A9A378261}"/>
                </a:ext>
              </a:extLst>
            </p:cNvPr>
            <p:cNvGrpSpPr/>
            <p:nvPr/>
          </p:nvGrpSpPr>
          <p:grpSpPr>
            <a:xfrm>
              <a:off x="3831214" y="1795487"/>
              <a:ext cx="1259236" cy="675715"/>
              <a:chOff x="4110847" y="4888009"/>
              <a:chExt cx="666968" cy="357882"/>
            </a:xfrm>
          </p:grpSpPr>
          <p:sp>
            <p:nvSpPr>
              <p:cNvPr id="125" name="Google Shape;2008;p86">
                <a:extLst>
                  <a:ext uri="{FF2B5EF4-FFF2-40B4-BE49-F238E27FC236}">
                    <a16:creationId xmlns:a16="http://schemas.microsoft.com/office/drawing/2014/main" id="{59FF1990-72E5-C442-AFC7-B14ABA24B810}"/>
                  </a:ext>
                </a:extLst>
              </p:cNvPr>
              <p:cNvSpPr/>
              <p:nvPr/>
            </p:nvSpPr>
            <p:spPr>
              <a:xfrm flipH="1">
                <a:off x="4519662" y="4978608"/>
                <a:ext cx="243008" cy="66611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571" fill="none" extrusionOk="0">
                    <a:moveTo>
                      <a:pt x="1" y="3571"/>
                    </a:moveTo>
                    <a:lnTo>
                      <a:pt x="1" y="1594"/>
                    </a:lnTo>
                    <a:lnTo>
                      <a:pt x="1061" y="1594"/>
                    </a:lnTo>
                    <a:lnTo>
                      <a:pt x="1061" y="0"/>
                    </a:lnTo>
                  </a:path>
                </a:pathLst>
              </a:custGeom>
              <a:noFill/>
              <a:ln w="15875" cap="flat" cmpd="sng">
                <a:solidFill>
                  <a:srgbClr val="95DFD5"/>
                </a:solidFill>
                <a:prstDash val="solid"/>
                <a:miter lim="72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2009;p86">
                <a:extLst>
                  <a:ext uri="{FF2B5EF4-FFF2-40B4-BE49-F238E27FC236}">
                    <a16:creationId xmlns:a16="http://schemas.microsoft.com/office/drawing/2014/main" id="{FA9AA75D-AEA9-0E48-BACF-021B1DB0DFF5}"/>
                  </a:ext>
                </a:extLst>
              </p:cNvPr>
              <p:cNvSpPr/>
              <p:nvPr/>
            </p:nvSpPr>
            <p:spPr>
              <a:xfrm>
                <a:off x="4457312" y="4888009"/>
                <a:ext cx="107625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3683" extrusionOk="0">
                    <a:moveTo>
                      <a:pt x="2478" y="1"/>
                    </a:moveTo>
                    <a:cubicBezTo>
                      <a:pt x="2474" y="1"/>
                      <a:pt x="2470" y="1"/>
                      <a:pt x="2465" y="1"/>
                    </a:cubicBezTo>
                    <a:cubicBezTo>
                      <a:pt x="2462" y="1"/>
                      <a:pt x="2459" y="1"/>
                      <a:pt x="2456" y="1"/>
                    </a:cubicBezTo>
                    <a:cubicBezTo>
                      <a:pt x="818" y="1"/>
                      <a:pt x="1" y="1979"/>
                      <a:pt x="1160" y="3138"/>
                    </a:cubicBezTo>
                    <a:cubicBezTo>
                      <a:pt x="1535" y="3514"/>
                      <a:pt x="1997" y="3682"/>
                      <a:pt x="2450" y="3682"/>
                    </a:cubicBezTo>
                    <a:cubicBezTo>
                      <a:pt x="3397" y="3682"/>
                      <a:pt x="4304" y="2948"/>
                      <a:pt x="4304" y="1840"/>
                    </a:cubicBezTo>
                    <a:cubicBezTo>
                      <a:pt x="4304" y="828"/>
                      <a:pt x="3489" y="1"/>
                      <a:pt x="2478" y="1"/>
                    </a:cubicBezTo>
                    <a:close/>
                  </a:path>
                </a:pathLst>
              </a:custGeom>
              <a:solidFill>
                <a:srgbClr val="95DFD5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2010;p86">
                <a:extLst>
                  <a:ext uri="{FF2B5EF4-FFF2-40B4-BE49-F238E27FC236}">
                    <a16:creationId xmlns:a16="http://schemas.microsoft.com/office/drawing/2014/main" id="{97B44A12-7EFB-2D42-A091-367830C3CF8C}"/>
                  </a:ext>
                </a:extLst>
              </p:cNvPr>
              <p:cNvSpPr/>
              <p:nvPr/>
            </p:nvSpPr>
            <p:spPr>
              <a:xfrm>
                <a:off x="4110847" y="5220691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1" y="0"/>
                    </a:moveTo>
                    <a:cubicBezTo>
                      <a:pt x="547" y="0"/>
                      <a:pt x="420" y="46"/>
                      <a:pt x="318" y="149"/>
                    </a:cubicBezTo>
                    <a:cubicBezTo>
                      <a:pt x="0" y="467"/>
                      <a:pt x="224" y="1007"/>
                      <a:pt x="671" y="1007"/>
                    </a:cubicBezTo>
                    <a:cubicBezTo>
                      <a:pt x="952" y="1007"/>
                      <a:pt x="1176" y="784"/>
                      <a:pt x="1176" y="503"/>
                    </a:cubicBezTo>
                    <a:cubicBezTo>
                      <a:pt x="1176" y="200"/>
                      <a:pt x="929" y="0"/>
                      <a:pt x="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2011;p86">
                <a:extLst>
                  <a:ext uri="{FF2B5EF4-FFF2-40B4-BE49-F238E27FC236}">
                    <a16:creationId xmlns:a16="http://schemas.microsoft.com/office/drawing/2014/main" id="{B447BBC8-3403-9E4D-BB27-BD782BB887F8}"/>
                  </a:ext>
                </a:extLst>
              </p:cNvPr>
              <p:cNvSpPr/>
              <p:nvPr/>
            </p:nvSpPr>
            <p:spPr>
              <a:xfrm>
                <a:off x="4741890" y="5046753"/>
                <a:ext cx="35925" cy="308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232" extrusionOk="0">
                    <a:moveTo>
                      <a:pt x="823" y="224"/>
                    </a:moveTo>
                    <a:cubicBezTo>
                      <a:pt x="1169" y="224"/>
                      <a:pt x="1342" y="650"/>
                      <a:pt x="1097" y="895"/>
                    </a:cubicBezTo>
                    <a:cubicBezTo>
                      <a:pt x="1018" y="974"/>
                      <a:pt x="921" y="1010"/>
                      <a:pt x="825" y="1010"/>
                    </a:cubicBezTo>
                    <a:cubicBezTo>
                      <a:pt x="625" y="1010"/>
                      <a:pt x="433" y="853"/>
                      <a:pt x="433" y="614"/>
                    </a:cubicBezTo>
                    <a:cubicBezTo>
                      <a:pt x="433" y="404"/>
                      <a:pt x="607" y="224"/>
                      <a:pt x="823" y="224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64"/>
                      <a:pt x="390" y="1054"/>
                    </a:cubicBezTo>
                    <a:cubicBezTo>
                      <a:pt x="515" y="1176"/>
                      <a:pt x="668" y="1231"/>
                      <a:pt x="818" y="1231"/>
                    </a:cubicBezTo>
                    <a:cubicBezTo>
                      <a:pt x="1134" y="1231"/>
                      <a:pt x="1436" y="986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95DF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0" name="Google Shape;2012;p86">
              <a:extLst>
                <a:ext uri="{FF2B5EF4-FFF2-40B4-BE49-F238E27FC236}">
                  <a16:creationId xmlns:a16="http://schemas.microsoft.com/office/drawing/2014/main" id="{B0ADA524-0BC2-F649-9087-E65262238936}"/>
                </a:ext>
              </a:extLst>
            </p:cNvPr>
            <p:cNvGrpSpPr/>
            <p:nvPr/>
          </p:nvGrpSpPr>
          <p:grpSpPr>
            <a:xfrm>
              <a:off x="3974811" y="2094468"/>
              <a:ext cx="1306882" cy="423496"/>
              <a:chOff x="4186901" y="5121703"/>
              <a:chExt cx="692205" cy="224298"/>
            </a:xfrm>
          </p:grpSpPr>
          <p:sp>
            <p:nvSpPr>
              <p:cNvPr id="122" name="Google Shape;2014;p86">
                <a:extLst>
                  <a:ext uri="{FF2B5EF4-FFF2-40B4-BE49-F238E27FC236}">
                    <a16:creationId xmlns:a16="http://schemas.microsoft.com/office/drawing/2014/main" id="{4A18037B-E9AE-7D47-85C1-B60892B11905}"/>
                  </a:ext>
                </a:extLst>
              </p:cNvPr>
              <p:cNvSpPr/>
              <p:nvPr/>
            </p:nvSpPr>
            <p:spPr>
              <a:xfrm>
                <a:off x="4771431" y="5217050"/>
                <a:ext cx="107675" cy="92225"/>
              </a:xfrm>
              <a:custGeom>
                <a:avLst/>
                <a:gdLst/>
                <a:ahLst/>
                <a:cxnLst/>
                <a:rect l="l" t="t" r="r" b="b"/>
                <a:pathLst>
                  <a:path w="4307" h="3689" extrusionOk="0">
                    <a:moveTo>
                      <a:pt x="2460" y="1"/>
                    </a:moveTo>
                    <a:cubicBezTo>
                      <a:pt x="822" y="1"/>
                      <a:pt x="0" y="1984"/>
                      <a:pt x="1161" y="3145"/>
                    </a:cubicBezTo>
                    <a:cubicBezTo>
                      <a:pt x="1535" y="3521"/>
                      <a:pt x="1994" y="3689"/>
                      <a:pt x="2446" y="3689"/>
                    </a:cubicBezTo>
                    <a:cubicBezTo>
                      <a:pt x="3391" y="3689"/>
                      <a:pt x="4301" y="2953"/>
                      <a:pt x="4306" y="1840"/>
                    </a:cubicBezTo>
                    <a:cubicBezTo>
                      <a:pt x="4306" y="823"/>
                      <a:pt x="3477" y="1"/>
                      <a:pt x="2460" y="1"/>
                    </a:cubicBezTo>
                    <a:close/>
                  </a:path>
                </a:pathLst>
              </a:custGeom>
              <a:solidFill>
                <a:srgbClr val="2C6080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2015;p86">
                <a:extLst>
                  <a:ext uri="{FF2B5EF4-FFF2-40B4-BE49-F238E27FC236}">
                    <a16:creationId xmlns:a16="http://schemas.microsoft.com/office/drawing/2014/main" id="{730E5BB0-8161-1444-8FB1-E9E9B886BF85}"/>
                  </a:ext>
                </a:extLst>
              </p:cNvPr>
              <p:cNvSpPr/>
              <p:nvPr/>
            </p:nvSpPr>
            <p:spPr>
              <a:xfrm>
                <a:off x="4186901" y="5320801"/>
                <a:ext cx="294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1008" extrusionOk="0">
                    <a:moveTo>
                      <a:pt x="670" y="1"/>
                    </a:moveTo>
                    <a:cubicBezTo>
                      <a:pt x="547" y="1"/>
                      <a:pt x="420" y="47"/>
                      <a:pt x="317" y="149"/>
                    </a:cubicBezTo>
                    <a:cubicBezTo>
                      <a:pt x="0" y="467"/>
                      <a:pt x="224" y="1008"/>
                      <a:pt x="671" y="1008"/>
                    </a:cubicBezTo>
                    <a:cubicBezTo>
                      <a:pt x="952" y="1008"/>
                      <a:pt x="1176" y="777"/>
                      <a:pt x="1176" y="503"/>
                    </a:cubicBezTo>
                    <a:cubicBezTo>
                      <a:pt x="1176" y="201"/>
                      <a:pt x="929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2016;p86">
                <a:extLst>
                  <a:ext uri="{FF2B5EF4-FFF2-40B4-BE49-F238E27FC236}">
                    <a16:creationId xmlns:a16="http://schemas.microsoft.com/office/drawing/2014/main" id="{756CF1D3-0A7D-E543-9314-3780BEBAE642}"/>
                  </a:ext>
                </a:extLst>
              </p:cNvPr>
              <p:cNvSpPr/>
              <p:nvPr/>
            </p:nvSpPr>
            <p:spPr>
              <a:xfrm>
                <a:off x="4741914" y="5121703"/>
                <a:ext cx="35900" cy="3072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29" extrusionOk="0">
                    <a:moveTo>
                      <a:pt x="823" y="225"/>
                    </a:moveTo>
                    <a:cubicBezTo>
                      <a:pt x="1169" y="225"/>
                      <a:pt x="1349" y="643"/>
                      <a:pt x="1104" y="888"/>
                    </a:cubicBezTo>
                    <a:cubicBezTo>
                      <a:pt x="1022" y="968"/>
                      <a:pt x="923" y="1003"/>
                      <a:pt x="826" y="1003"/>
                    </a:cubicBezTo>
                    <a:cubicBezTo>
                      <a:pt x="625" y="1003"/>
                      <a:pt x="433" y="848"/>
                      <a:pt x="433" y="614"/>
                    </a:cubicBezTo>
                    <a:cubicBezTo>
                      <a:pt x="433" y="398"/>
                      <a:pt x="606" y="225"/>
                      <a:pt x="823" y="225"/>
                    </a:cubicBezTo>
                    <a:close/>
                    <a:moveTo>
                      <a:pt x="823" y="1"/>
                    </a:moveTo>
                    <a:cubicBezTo>
                      <a:pt x="275" y="1"/>
                      <a:pt x="1" y="657"/>
                      <a:pt x="390" y="1047"/>
                    </a:cubicBezTo>
                    <a:cubicBezTo>
                      <a:pt x="516" y="1172"/>
                      <a:pt x="669" y="1228"/>
                      <a:pt x="819" y="1228"/>
                    </a:cubicBezTo>
                    <a:cubicBezTo>
                      <a:pt x="1134" y="1228"/>
                      <a:pt x="1436" y="981"/>
                      <a:pt x="1436" y="614"/>
                    </a:cubicBezTo>
                    <a:cubicBezTo>
                      <a:pt x="1436" y="275"/>
                      <a:pt x="1162" y="1"/>
                      <a:pt x="82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" name="Google Shape;2008;p86">
            <a:extLst>
              <a:ext uri="{FF2B5EF4-FFF2-40B4-BE49-F238E27FC236}">
                <a16:creationId xmlns:a16="http://schemas.microsoft.com/office/drawing/2014/main" id="{6373041E-5E3F-FE47-8BCC-13D63C86EA74}"/>
              </a:ext>
            </a:extLst>
          </p:cNvPr>
          <p:cNvSpPr/>
          <p:nvPr/>
        </p:nvSpPr>
        <p:spPr>
          <a:xfrm>
            <a:off x="3344633" y="2554606"/>
            <a:ext cx="373734" cy="344323"/>
          </a:xfrm>
          <a:custGeom>
            <a:avLst/>
            <a:gdLst/>
            <a:ahLst/>
            <a:cxnLst/>
            <a:rect l="l" t="t" r="r" b="b"/>
            <a:pathLst>
              <a:path w="1062" h="3571" fill="none" extrusionOk="0">
                <a:moveTo>
                  <a:pt x="1" y="3571"/>
                </a:moveTo>
                <a:lnTo>
                  <a:pt x="1" y="1594"/>
                </a:lnTo>
                <a:lnTo>
                  <a:pt x="1061" y="1594"/>
                </a:lnTo>
                <a:lnTo>
                  <a:pt x="1061" y="0"/>
                </a:lnTo>
              </a:path>
            </a:pathLst>
          </a:custGeom>
          <a:noFill/>
          <a:ln w="15875" cap="flat" cmpd="sng">
            <a:solidFill>
              <a:srgbClr val="2C6080"/>
            </a:solidFill>
            <a:prstDash val="solid"/>
            <a:miter lim="721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2009;p86">
            <a:extLst>
              <a:ext uri="{FF2B5EF4-FFF2-40B4-BE49-F238E27FC236}">
                <a16:creationId xmlns:a16="http://schemas.microsoft.com/office/drawing/2014/main" id="{B2A18C5E-272A-6A4E-A64A-78022B777D4C}"/>
              </a:ext>
            </a:extLst>
          </p:cNvPr>
          <p:cNvSpPr/>
          <p:nvPr/>
        </p:nvSpPr>
        <p:spPr>
          <a:xfrm flipH="1">
            <a:off x="3094447" y="1585720"/>
            <a:ext cx="576942" cy="475951"/>
          </a:xfrm>
          <a:custGeom>
            <a:avLst/>
            <a:gdLst/>
            <a:ahLst/>
            <a:cxnLst/>
            <a:rect l="l" t="t" r="r" b="b"/>
            <a:pathLst>
              <a:path w="4305" h="3683" extrusionOk="0">
                <a:moveTo>
                  <a:pt x="2478" y="1"/>
                </a:moveTo>
                <a:cubicBezTo>
                  <a:pt x="2474" y="1"/>
                  <a:pt x="2470" y="1"/>
                  <a:pt x="2465" y="1"/>
                </a:cubicBezTo>
                <a:cubicBezTo>
                  <a:pt x="2462" y="1"/>
                  <a:pt x="2459" y="1"/>
                  <a:pt x="2456" y="1"/>
                </a:cubicBezTo>
                <a:cubicBezTo>
                  <a:pt x="818" y="1"/>
                  <a:pt x="1" y="1979"/>
                  <a:pt x="1160" y="3138"/>
                </a:cubicBezTo>
                <a:cubicBezTo>
                  <a:pt x="1535" y="3514"/>
                  <a:pt x="1997" y="3682"/>
                  <a:pt x="2450" y="3682"/>
                </a:cubicBezTo>
                <a:cubicBezTo>
                  <a:pt x="3397" y="3682"/>
                  <a:pt x="4304" y="2948"/>
                  <a:pt x="4304" y="1840"/>
                </a:cubicBezTo>
                <a:cubicBezTo>
                  <a:pt x="4304" y="828"/>
                  <a:pt x="3489" y="1"/>
                  <a:pt x="2478" y="1"/>
                </a:cubicBezTo>
                <a:close/>
              </a:path>
            </a:pathLst>
          </a:custGeom>
          <a:solidFill>
            <a:srgbClr val="95DFD5">
              <a:alpha val="48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2008;p86">
            <a:extLst>
              <a:ext uri="{FF2B5EF4-FFF2-40B4-BE49-F238E27FC236}">
                <a16:creationId xmlns:a16="http://schemas.microsoft.com/office/drawing/2014/main" id="{565EF249-A17A-834C-A025-096A14339987}"/>
              </a:ext>
            </a:extLst>
          </p:cNvPr>
          <p:cNvSpPr/>
          <p:nvPr/>
        </p:nvSpPr>
        <p:spPr>
          <a:xfrm flipH="1">
            <a:off x="3344633" y="2046149"/>
            <a:ext cx="373733" cy="357220"/>
          </a:xfrm>
          <a:custGeom>
            <a:avLst/>
            <a:gdLst/>
            <a:ahLst/>
            <a:cxnLst/>
            <a:rect l="l" t="t" r="r" b="b"/>
            <a:pathLst>
              <a:path w="1062" h="3571" fill="none" extrusionOk="0">
                <a:moveTo>
                  <a:pt x="1" y="3571"/>
                </a:moveTo>
                <a:lnTo>
                  <a:pt x="1" y="1594"/>
                </a:lnTo>
                <a:lnTo>
                  <a:pt x="1061" y="1594"/>
                </a:lnTo>
                <a:lnTo>
                  <a:pt x="1061" y="0"/>
                </a:lnTo>
              </a:path>
            </a:pathLst>
          </a:custGeom>
          <a:noFill/>
          <a:ln w="15875" cap="flat" cmpd="sng">
            <a:solidFill>
              <a:srgbClr val="95DFD5"/>
            </a:solidFill>
            <a:prstDash val="solid"/>
            <a:miter lim="721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0" name="Rettangolo con angoli arrotondati 999">
            <a:extLst>
              <a:ext uri="{FF2B5EF4-FFF2-40B4-BE49-F238E27FC236}">
                <a16:creationId xmlns:a16="http://schemas.microsoft.com/office/drawing/2014/main" id="{3ACB1CC8-D70F-164E-A274-9BA92B926060}"/>
              </a:ext>
            </a:extLst>
          </p:cNvPr>
          <p:cNvSpPr/>
          <p:nvPr/>
        </p:nvSpPr>
        <p:spPr>
          <a:xfrm>
            <a:off x="2244151" y="3810235"/>
            <a:ext cx="4655695" cy="691367"/>
          </a:xfrm>
          <a:prstGeom prst="roundRect">
            <a:avLst/>
          </a:prstGeom>
          <a:solidFill>
            <a:srgbClr val="95DFD5">
              <a:alpha val="30000"/>
            </a:srgbClr>
          </a:solidFill>
          <a:ln>
            <a:solidFill>
              <a:srgbClr val="2C6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Diversification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r>
              <a:rPr lang="it-IT" sz="1100" b="1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t</a:t>
            </a:r>
            <a:r>
              <a:rPr kumimoji="0" lang="it-IT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hreshold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: 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numero minimo di titoli su cui investire</a:t>
            </a:r>
            <a:endParaRPr kumimoji="0" lang="it-IT" sz="1100" b="1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pic>
        <p:nvPicPr>
          <p:cNvPr id="1001" name="Immagine 1000">
            <a:extLst>
              <a:ext uri="{FF2B5EF4-FFF2-40B4-BE49-F238E27FC236}">
                <a16:creationId xmlns:a16="http://schemas.microsoft.com/office/drawing/2014/main" id="{3009B85E-9EDD-E34A-BF54-312D70F07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22" y="2894167"/>
            <a:ext cx="1082504" cy="466309"/>
          </a:xfrm>
          <a:prstGeom prst="rect">
            <a:avLst/>
          </a:prstGeom>
        </p:spPr>
      </p:pic>
      <p:sp>
        <p:nvSpPr>
          <p:cNvPr id="140" name="Google Shape;2014;p86">
            <a:extLst>
              <a:ext uri="{FF2B5EF4-FFF2-40B4-BE49-F238E27FC236}">
                <a16:creationId xmlns:a16="http://schemas.microsoft.com/office/drawing/2014/main" id="{51C9392F-09C6-434C-AA32-CDABB5321C28}"/>
              </a:ext>
            </a:extLst>
          </p:cNvPr>
          <p:cNvSpPr/>
          <p:nvPr/>
        </p:nvSpPr>
        <p:spPr>
          <a:xfrm flipH="1">
            <a:off x="4785963" y="2894166"/>
            <a:ext cx="577209" cy="476726"/>
          </a:xfrm>
          <a:custGeom>
            <a:avLst/>
            <a:gdLst/>
            <a:ahLst/>
            <a:cxnLst/>
            <a:rect l="l" t="t" r="r" b="b"/>
            <a:pathLst>
              <a:path w="4307" h="3689" extrusionOk="0">
                <a:moveTo>
                  <a:pt x="2460" y="1"/>
                </a:moveTo>
                <a:cubicBezTo>
                  <a:pt x="822" y="1"/>
                  <a:pt x="0" y="1984"/>
                  <a:pt x="1161" y="3145"/>
                </a:cubicBezTo>
                <a:cubicBezTo>
                  <a:pt x="1535" y="3521"/>
                  <a:pt x="1994" y="3689"/>
                  <a:pt x="2446" y="3689"/>
                </a:cubicBezTo>
                <a:cubicBezTo>
                  <a:pt x="3391" y="3689"/>
                  <a:pt x="4301" y="2953"/>
                  <a:pt x="4306" y="1840"/>
                </a:cubicBezTo>
                <a:cubicBezTo>
                  <a:pt x="4306" y="823"/>
                  <a:pt x="3477" y="1"/>
                  <a:pt x="2460" y="1"/>
                </a:cubicBezTo>
                <a:close/>
              </a:path>
            </a:pathLst>
          </a:custGeom>
          <a:solidFill>
            <a:srgbClr val="2C608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2008;p86">
            <a:extLst>
              <a:ext uri="{FF2B5EF4-FFF2-40B4-BE49-F238E27FC236}">
                <a16:creationId xmlns:a16="http://schemas.microsoft.com/office/drawing/2014/main" id="{18755DE3-00A2-CD4D-B3DD-754BA57A9074}"/>
              </a:ext>
            </a:extLst>
          </p:cNvPr>
          <p:cNvSpPr/>
          <p:nvPr/>
        </p:nvSpPr>
        <p:spPr>
          <a:xfrm flipH="1">
            <a:off x="3718360" y="2545080"/>
            <a:ext cx="1302685" cy="368516"/>
          </a:xfrm>
          <a:custGeom>
            <a:avLst/>
            <a:gdLst/>
            <a:ahLst/>
            <a:cxnLst/>
            <a:rect l="l" t="t" r="r" b="b"/>
            <a:pathLst>
              <a:path w="1062" h="3571" fill="none" extrusionOk="0">
                <a:moveTo>
                  <a:pt x="1" y="3571"/>
                </a:moveTo>
                <a:lnTo>
                  <a:pt x="1" y="1594"/>
                </a:lnTo>
                <a:lnTo>
                  <a:pt x="1061" y="1594"/>
                </a:lnTo>
                <a:lnTo>
                  <a:pt x="1061" y="0"/>
                </a:lnTo>
              </a:path>
            </a:pathLst>
          </a:custGeom>
          <a:noFill/>
          <a:ln w="15875" cap="flat" cmpd="sng">
            <a:solidFill>
              <a:srgbClr val="2C6080"/>
            </a:solidFill>
            <a:prstDash val="solid"/>
            <a:miter lim="721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128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583EB1-0EB8-9E45-B7BA-7ABA1A67A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RICERCA LOCALE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DEDF9AB-2BCF-8441-8C92-3E1D6D7C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465" y="1280000"/>
            <a:ext cx="3797646" cy="297975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FF6F8708-532A-014F-AA5D-D9E01C8FF652}"/>
              </a:ext>
            </a:extLst>
          </p:cNvPr>
          <p:cNvSpPr/>
          <p:nvPr/>
        </p:nvSpPr>
        <p:spPr>
          <a:xfrm>
            <a:off x="4390465" y="1280000"/>
            <a:ext cx="3842096" cy="2979750"/>
          </a:xfrm>
          <a:prstGeom prst="rect">
            <a:avLst/>
          </a:prstGeom>
          <a:solidFill>
            <a:srgbClr val="95DF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Google Shape;607;p64">
            <a:extLst>
              <a:ext uri="{FF2B5EF4-FFF2-40B4-BE49-F238E27FC236}">
                <a16:creationId xmlns:a16="http://schemas.microsoft.com/office/drawing/2014/main" id="{9993F977-A6EC-EC4E-B14A-EC35562C7C88}"/>
              </a:ext>
            </a:extLst>
          </p:cNvPr>
          <p:cNvSpPr txBox="1"/>
          <p:nvPr/>
        </p:nvSpPr>
        <p:spPr>
          <a:xfrm>
            <a:off x="911439" y="1710150"/>
            <a:ext cx="14037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4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STEP 1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9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Roboto Slab Light"/>
                <a:ea typeface="Roboto Slab Light"/>
                <a:cs typeface="Roboto Slab Light"/>
                <a:sym typeface="Roboto Slab Light"/>
              </a:rPr>
              <a:t>Selezione randomica di due pesi positivi 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Google Shape;608;p64">
                <a:extLst>
                  <a:ext uri="{FF2B5EF4-FFF2-40B4-BE49-F238E27FC236}">
                    <a16:creationId xmlns:a16="http://schemas.microsoft.com/office/drawing/2014/main" id="{9BECBFBA-11DA-FF47-BD15-DDBB1E6A332A}"/>
                  </a:ext>
                </a:extLst>
              </p:cNvPr>
              <p:cNvSpPr txBox="1"/>
              <p:nvPr/>
            </p:nvSpPr>
            <p:spPr>
              <a:xfrm>
                <a:off x="911439" y="2769875"/>
                <a:ext cx="1403700" cy="8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35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STEP 3 </a:t>
                </a: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  <a:p>
                <a:pPr lvl="0">
                  <a:spcBef>
                    <a:spcPts val="100"/>
                  </a:spcBef>
                  <a:defRPr/>
                </a:pPr>
                <a:r>
                  <a:rPr kumimoji="0" lang="e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Iterazione dei due step precedenti con diminuzione della componente </a:t>
                </a:r>
                <a14:m>
                  <m:oMath xmlns:m="http://schemas.openxmlformats.org/officeDocument/2006/math">
                    <m:r>
                      <a:rPr lang="it-IT" sz="900" i="1" dirty="0">
                        <a:solidFill>
                          <a:srgbClr val="073763"/>
                        </a:solidFill>
                        <a:latin typeface="Cambria Math" panose="02040503050406030204" pitchFamily="18" charset="0"/>
                        <a:ea typeface="Roboto Slab Light"/>
                        <a:cs typeface="Roboto Slab Light"/>
                        <a:sym typeface="Roboto Slab Light"/>
                      </a:rPr>
                      <m:t>𝜀</m:t>
                    </m:r>
                  </m:oMath>
                </a14:m>
                <a:endPara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</mc:Choice>
        <mc:Fallback>
          <p:sp>
            <p:nvSpPr>
              <p:cNvPr id="14" name="Google Shape;608;p64">
                <a:extLst>
                  <a:ext uri="{FF2B5EF4-FFF2-40B4-BE49-F238E27FC236}">
                    <a16:creationId xmlns:a16="http://schemas.microsoft.com/office/drawing/2014/main" id="{9BECBFBA-11DA-FF47-BD15-DDBB1E6A3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9" y="2769875"/>
                <a:ext cx="1403700" cy="861600"/>
              </a:xfrm>
              <a:prstGeom prst="rect">
                <a:avLst/>
              </a:prstGeom>
              <a:blipFill>
                <a:blip r:embed="rId3"/>
                <a:stretch>
                  <a:fillRect l="-9091" t="-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Google Shape;609;p64">
                <a:extLst>
                  <a:ext uri="{FF2B5EF4-FFF2-40B4-BE49-F238E27FC236}">
                    <a16:creationId xmlns:a16="http://schemas.microsoft.com/office/drawing/2014/main" id="{2843E230-31D6-BA4A-8BED-072D6C1187CA}"/>
                  </a:ext>
                </a:extLst>
              </p:cNvPr>
              <p:cNvSpPr txBox="1"/>
              <p:nvPr/>
            </p:nvSpPr>
            <p:spPr>
              <a:xfrm>
                <a:off x="2494764" y="1710150"/>
                <a:ext cx="1473204" cy="8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35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STEP 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it-IT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Spostamento iterativo di una componente </a:t>
                </a:r>
                <a14:m>
                  <m:oMath xmlns:m="http://schemas.openxmlformats.org/officeDocument/2006/math">
                    <m:r>
                      <a:rPr kumimoji="0" lang="it-IT" sz="9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 Slab Light"/>
                        <a:cs typeface="Roboto Slab Light"/>
                        <a:sym typeface="Roboto Slab Light"/>
                      </a:rPr>
                      <m:t>𝜀</m:t>
                    </m:r>
                  </m:oMath>
                </a14:m>
                <a:r>
                  <a:rPr kumimoji="0" lang="it-IT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 da un peso all’altro fino a condizione di uscita</a:t>
                </a:r>
              </a:p>
            </p:txBody>
          </p:sp>
        </mc:Choice>
        <mc:Fallback>
          <p:sp>
            <p:nvSpPr>
              <p:cNvPr id="15" name="Google Shape;609;p64">
                <a:extLst>
                  <a:ext uri="{FF2B5EF4-FFF2-40B4-BE49-F238E27FC236}">
                    <a16:creationId xmlns:a16="http://schemas.microsoft.com/office/drawing/2014/main" id="{2843E230-31D6-BA4A-8BED-072D6C118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64" y="1710150"/>
                <a:ext cx="1473204" cy="861600"/>
              </a:xfrm>
              <a:prstGeom prst="rect">
                <a:avLst/>
              </a:prstGeom>
              <a:blipFill>
                <a:blip r:embed="rId4"/>
                <a:stretch>
                  <a:fillRect l="-6838" t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Google Shape;610;p64">
                <a:extLst>
                  <a:ext uri="{FF2B5EF4-FFF2-40B4-BE49-F238E27FC236}">
                    <a16:creationId xmlns:a16="http://schemas.microsoft.com/office/drawing/2014/main" id="{C687D5D8-F998-0843-A08B-95758C02EE7E}"/>
                  </a:ext>
                </a:extLst>
              </p:cNvPr>
              <p:cNvSpPr txBox="1"/>
              <p:nvPr/>
            </p:nvSpPr>
            <p:spPr>
              <a:xfrm>
                <a:off x="2494764" y="2770325"/>
                <a:ext cx="1473204" cy="8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350" rIns="0" bIns="0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STEP 4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it-IT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Confronto della norma del gradiente della soluzione trovata con una tolleranza definita a priori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it-IT" sz="9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 Slab Light"/>
                            <a:cs typeface="Roboto Slab Light"/>
                            <a:sym typeface="Roboto Slab Light"/>
                          </a:rPr>
                        </m:ctrlPr>
                      </m:sSupPr>
                      <m:e>
                        <m:r>
                          <a:rPr kumimoji="0" lang="it-IT" sz="9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 Slab Light"/>
                            <a:cs typeface="Roboto Slab Light"/>
                            <a:sym typeface="Roboto Slab Light"/>
                          </a:rPr>
                          <m:t>10</m:t>
                        </m:r>
                      </m:e>
                      <m:sup>
                        <m:r>
                          <a:rPr kumimoji="0" lang="it-IT" sz="9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 Slab Light"/>
                            <a:cs typeface="Roboto Slab Light"/>
                            <a:sym typeface="Roboto Slab Light"/>
                          </a:rPr>
                          <m:t>−9</m:t>
                        </m:r>
                      </m:sup>
                    </m:sSup>
                  </m:oMath>
                </a14:m>
                <a:r>
                  <a:rPr kumimoji="0" lang="it-IT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/>
                    <a:ea typeface="Roboto Slab Light"/>
                    <a:cs typeface="Roboto Slab Light"/>
                    <a:sym typeface="Roboto Slab Light"/>
                  </a:rPr>
                  <a:t>)</a:t>
                </a:r>
                <a:endParaRPr kumimoji="0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/>
                  <a:ea typeface="Roboto Slab Light"/>
                  <a:cs typeface="Roboto Slab Light"/>
                  <a:sym typeface="Roboto Slab Light"/>
                </a:endParaRPr>
              </a:p>
            </p:txBody>
          </p:sp>
        </mc:Choice>
        <mc:Fallback>
          <p:sp>
            <p:nvSpPr>
              <p:cNvPr id="16" name="Google Shape;610;p64">
                <a:extLst>
                  <a:ext uri="{FF2B5EF4-FFF2-40B4-BE49-F238E27FC236}">
                    <a16:creationId xmlns:a16="http://schemas.microsoft.com/office/drawing/2014/main" id="{C687D5D8-F998-0843-A08B-95758C02E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764" y="2770325"/>
                <a:ext cx="1473204" cy="861600"/>
              </a:xfrm>
              <a:prstGeom prst="rect">
                <a:avLst/>
              </a:prstGeom>
              <a:blipFill>
                <a:blip r:embed="rId5"/>
                <a:stretch>
                  <a:fillRect l="-6838" t="-4348" r="-34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49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"/>
          <p:cNvSpPr txBox="1">
            <a:spLocks noGrp="1"/>
          </p:cNvSpPr>
          <p:nvPr>
            <p:ph type="ctrTitle"/>
          </p:nvPr>
        </p:nvSpPr>
        <p:spPr>
          <a:xfrm>
            <a:off x="3350450" y="1435700"/>
            <a:ext cx="2755800" cy="1926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RISULTATI</a:t>
            </a:r>
            <a:endParaRPr dirty="0"/>
          </a:p>
        </p:txBody>
      </p:sp>
      <p:sp>
        <p:nvSpPr>
          <p:cNvPr id="860" name="Google Shape;860;p72"/>
          <p:cNvSpPr txBox="1">
            <a:spLocks noGrp="1"/>
          </p:cNvSpPr>
          <p:nvPr>
            <p:ph type="title" idx="2"/>
          </p:nvPr>
        </p:nvSpPr>
        <p:spPr>
          <a:xfrm>
            <a:off x="89196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47D74062-F292-4CA0-A08C-F30ECB454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73349"/>
              </p:ext>
            </p:extLst>
          </p:nvPr>
        </p:nvGraphicFramePr>
        <p:xfrm>
          <a:off x="1069009" y="1708899"/>
          <a:ext cx="1158906" cy="2201548"/>
        </p:xfrm>
        <a:graphic>
          <a:graphicData uri="http://schemas.openxmlformats.org/drawingml/2006/table">
            <a:tbl>
              <a:tblPr lastRow="1">
                <a:noFill/>
                <a:tableStyleId>{A68E608D-33C1-44B2-9274-36835F026B6E}</a:tableStyleId>
              </a:tblPr>
              <a:tblGrid>
                <a:gridCol w="1158906">
                  <a:extLst>
                    <a:ext uri="{9D8B030D-6E8A-4147-A177-3AD203B41FA5}">
                      <a16:colId xmlns:a16="http://schemas.microsoft.com/office/drawing/2014/main" val="2719370415"/>
                    </a:ext>
                  </a:extLst>
                </a:gridCol>
              </a:tblGrid>
              <a:tr h="6057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232554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54810"/>
                  </a:ext>
                </a:extLst>
              </a:tr>
              <a:tr h="53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952703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256875"/>
                  </a:ext>
                </a:extLst>
              </a:tr>
            </a:tbl>
          </a:graphicData>
        </a:graphic>
      </p:graphicFrame>
      <p:graphicFrame>
        <p:nvGraphicFramePr>
          <p:cNvPr id="617" name="Google Shape;617;p65"/>
          <p:cNvGraphicFramePr/>
          <p:nvPr>
            <p:extLst>
              <p:ext uri="{D42A27DB-BD31-4B8C-83A1-F6EECF244321}">
                <p14:modId xmlns:p14="http://schemas.microsoft.com/office/powerpoint/2010/main" val="661300300"/>
              </p:ext>
            </p:extLst>
          </p:nvPr>
        </p:nvGraphicFramePr>
        <p:xfrm>
          <a:off x="2231526" y="1707806"/>
          <a:ext cx="3513721" cy="2204070"/>
        </p:xfrm>
        <a:graphic>
          <a:graphicData uri="http://schemas.openxmlformats.org/drawingml/2006/table">
            <a:tbl>
              <a:tblPr lastRow="1">
                <a:noFill/>
                <a:tableStyleId>{A68E608D-33C1-44B2-9274-36835F026B6E}</a:tableStyleId>
              </a:tblPr>
              <a:tblGrid>
                <a:gridCol w="112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POPOLAZIONE </a:t>
                      </a:r>
                      <a:endParaRPr dirty="0"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ITERAZIONI</a:t>
                      </a:r>
                      <a:endParaRPr dirty="0"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VALORE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rgbClr val="00D6C0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QUASI-OTTIMO</a:t>
                      </a:r>
                      <a:endParaRPr dirty="0">
                        <a:solidFill>
                          <a:srgbClr val="00D6C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7446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alpha val="1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30" name="Google Shape;630;p65"/>
          <p:cNvSpPr/>
          <p:nvPr/>
        </p:nvSpPr>
        <p:spPr>
          <a:xfrm>
            <a:off x="3875323" y="2489502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65"/>
          <p:cNvSpPr/>
          <p:nvPr/>
        </p:nvSpPr>
        <p:spPr>
          <a:xfrm>
            <a:off x="3858843" y="356577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65"/>
          <p:cNvSpPr/>
          <p:nvPr/>
        </p:nvSpPr>
        <p:spPr>
          <a:xfrm>
            <a:off x="5047485" y="3041841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65"/>
          <p:cNvSpPr/>
          <p:nvPr/>
        </p:nvSpPr>
        <p:spPr>
          <a:xfrm>
            <a:off x="2710515" y="2499526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65"/>
          <p:cNvSpPr/>
          <p:nvPr/>
        </p:nvSpPr>
        <p:spPr>
          <a:xfrm>
            <a:off x="5019073" y="3551895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AA31FC2-B892-4F3C-8AA1-53FDD782C909}"/>
              </a:ext>
            </a:extLst>
          </p:cNvPr>
          <p:cNvSpPr/>
          <p:nvPr/>
        </p:nvSpPr>
        <p:spPr>
          <a:xfrm>
            <a:off x="1047053" y="2411013"/>
            <a:ext cx="1237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D6C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 PACCHETTO 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DF2D999-50C5-4316-9830-DA24D4402CCC}"/>
              </a:ext>
            </a:extLst>
          </p:cNvPr>
          <p:cNvSpPr/>
          <p:nvPr/>
        </p:nvSpPr>
        <p:spPr>
          <a:xfrm>
            <a:off x="1531713" y="2888172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D6C0"/>
              </a:solidFill>
              <a:effectLst/>
              <a:uLnTx/>
              <a:uFillTx/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965F0C20-C452-4934-B7FD-A8AB527A3C34}"/>
              </a:ext>
            </a:extLst>
          </p:cNvPr>
          <p:cNvSpPr/>
          <p:nvPr/>
        </p:nvSpPr>
        <p:spPr>
          <a:xfrm>
            <a:off x="1187905" y="2950855"/>
            <a:ext cx="9268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D6C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 SHARPE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A6D953AC-7E99-490C-BD50-A8C16F0BBEEE}"/>
              </a:ext>
            </a:extLst>
          </p:cNvPr>
          <p:cNvSpPr/>
          <p:nvPr/>
        </p:nvSpPr>
        <p:spPr>
          <a:xfrm>
            <a:off x="1108554" y="3472309"/>
            <a:ext cx="10310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D6C0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 PENALITY</a:t>
            </a:r>
          </a:p>
        </p:txBody>
      </p:sp>
      <p:sp>
        <p:nvSpPr>
          <p:cNvPr id="39" name="Google Shape;642;p65">
            <a:extLst>
              <a:ext uri="{FF2B5EF4-FFF2-40B4-BE49-F238E27FC236}">
                <a16:creationId xmlns:a16="http://schemas.microsoft.com/office/drawing/2014/main" id="{8CB61CD5-AF8E-4B41-B2A5-770CE16F199A}"/>
              </a:ext>
            </a:extLst>
          </p:cNvPr>
          <p:cNvSpPr/>
          <p:nvPr/>
        </p:nvSpPr>
        <p:spPr>
          <a:xfrm>
            <a:off x="2701471" y="3041841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630;p65">
            <a:extLst>
              <a:ext uri="{FF2B5EF4-FFF2-40B4-BE49-F238E27FC236}">
                <a16:creationId xmlns:a16="http://schemas.microsoft.com/office/drawing/2014/main" id="{33CB5715-4693-4A82-8E3B-C66C4868BBFD}"/>
              </a:ext>
            </a:extLst>
          </p:cNvPr>
          <p:cNvSpPr/>
          <p:nvPr/>
        </p:nvSpPr>
        <p:spPr>
          <a:xfrm>
            <a:off x="5040131" y="2491763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639;p65">
            <a:extLst>
              <a:ext uri="{FF2B5EF4-FFF2-40B4-BE49-F238E27FC236}">
                <a16:creationId xmlns:a16="http://schemas.microsoft.com/office/drawing/2014/main" id="{90579B86-D73A-499C-A10B-0F6FE8C9F02F}"/>
              </a:ext>
            </a:extLst>
          </p:cNvPr>
          <p:cNvSpPr/>
          <p:nvPr/>
        </p:nvSpPr>
        <p:spPr>
          <a:xfrm>
            <a:off x="2698614" y="356577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rgbClr val="00D6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Titolo 1">
            <a:extLst>
              <a:ext uri="{FF2B5EF4-FFF2-40B4-BE49-F238E27FC236}">
                <a16:creationId xmlns:a16="http://schemas.microsoft.com/office/drawing/2014/main" id="{5B0D12CA-EC30-2448-8302-838952D2C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582" y="271727"/>
            <a:ext cx="8720418" cy="946200"/>
          </a:xfrm>
        </p:spPr>
        <p:txBody>
          <a:bodyPr/>
          <a:lstStyle/>
          <a:p>
            <a:r>
              <a:rPr lang="it-IT" dirty="0"/>
              <a:t>CONFRONTO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D3C450-A2CF-ED4D-BFED-B6DB9FE0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19" y="1092802"/>
            <a:ext cx="2350702" cy="3296580"/>
          </a:xfrm>
          <a:prstGeom prst="rect">
            <a:avLst/>
          </a:prstGeom>
        </p:spPr>
      </p:pic>
      <p:sp>
        <p:nvSpPr>
          <p:cNvPr id="84" name="Google Shape;630;p65">
            <a:extLst>
              <a:ext uri="{FF2B5EF4-FFF2-40B4-BE49-F238E27FC236}">
                <a16:creationId xmlns:a16="http://schemas.microsoft.com/office/drawing/2014/main" id="{A5AD832B-9423-EA47-95EC-EAE6A738210B}"/>
              </a:ext>
            </a:extLst>
          </p:cNvPr>
          <p:cNvSpPr/>
          <p:nvPr/>
        </p:nvSpPr>
        <p:spPr>
          <a:xfrm>
            <a:off x="3875323" y="3052430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79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583EB1-0EB8-9E45-B7BA-7ABA1A67A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PORTAFOGLIO TANGENTE - SHARPE</a:t>
            </a:r>
          </a:p>
        </p:txBody>
      </p:sp>
      <p:sp>
        <p:nvSpPr>
          <p:cNvPr id="9" name="Google Shape;770;p69">
            <a:extLst>
              <a:ext uri="{FF2B5EF4-FFF2-40B4-BE49-F238E27FC236}">
                <a16:creationId xmlns:a16="http://schemas.microsoft.com/office/drawing/2014/main" id="{45256356-8B09-4342-9BA4-8E2B09D42884}"/>
              </a:ext>
            </a:extLst>
          </p:cNvPr>
          <p:cNvSpPr txBox="1"/>
          <p:nvPr/>
        </p:nvSpPr>
        <p:spPr>
          <a:xfrm>
            <a:off x="3697778" y="2140246"/>
            <a:ext cx="1744272" cy="60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APPLICAZIONE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DELLA RICERCA LOCALE</a:t>
            </a:r>
            <a:endParaRPr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BC37F9-C592-3F45-BDE2-7F062E4B2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073" y="1221170"/>
            <a:ext cx="1661771" cy="36382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7962A23-40A9-1943-8B0E-6F7C71F3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56" y="1230301"/>
            <a:ext cx="1657600" cy="3629098"/>
          </a:xfrm>
          <a:prstGeom prst="rect">
            <a:avLst/>
          </a:prstGeom>
        </p:spPr>
      </p:pic>
      <p:grpSp>
        <p:nvGrpSpPr>
          <p:cNvPr id="162" name="Google Shape;6507;p91">
            <a:extLst>
              <a:ext uri="{FF2B5EF4-FFF2-40B4-BE49-F238E27FC236}">
                <a16:creationId xmlns:a16="http://schemas.microsoft.com/office/drawing/2014/main" id="{D8778E3D-5EBB-7849-997C-397FD0D90D56}"/>
              </a:ext>
            </a:extLst>
          </p:cNvPr>
          <p:cNvGrpSpPr/>
          <p:nvPr/>
        </p:nvGrpSpPr>
        <p:grpSpPr>
          <a:xfrm>
            <a:off x="4389886" y="2743315"/>
            <a:ext cx="360056" cy="346516"/>
            <a:chOff x="-37534750" y="2668075"/>
            <a:chExt cx="332400" cy="319900"/>
          </a:xfrm>
          <a:solidFill>
            <a:srgbClr val="073763"/>
          </a:solidFill>
        </p:grpSpPr>
        <p:sp>
          <p:nvSpPr>
            <p:cNvPr id="163" name="Google Shape;6508;p91">
              <a:extLst>
                <a:ext uri="{FF2B5EF4-FFF2-40B4-BE49-F238E27FC236}">
                  <a16:creationId xmlns:a16="http://schemas.microsoft.com/office/drawing/2014/main" id="{DFC412E3-AF66-7D49-A7DE-C8A5C15013A6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09;p91">
              <a:extLst>
                <a:ext uri="{FF2B5EF4-FFF2-40B4-BE49-F238E27FC236}">
                  <a16:creationId xmlns:a16="http://schemas.microsoft.com/office/drawing/2014/main" id="{C739F41B-C263-594B-822C-0308B0C8C6CB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71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583EB1-0EB8-9E45-B7BA-7ABA1A67A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PORTAFOGLIO TANGENTE - PENALITÁ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1C1F97-BAE5-7B44-8779-3DCD071F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28" y="1230300"/>
            <a:ext cx="1657601" cy="3629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FA88D11-0C29-8D4F-9742-817A86CB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071" y="1230300"/>
            <a:ext cx="1657601" cy="3629100"/>
          </a:xfrm>
          <a:prstGeom prst="rect">
            <a:avLst/>
          </a:prstGeom>
        </p:spPr>
      </p:pic>
      <p:sp>
        <p:nvSpPr>
          <p:cNvPr id="68" name="Google Shape;770;p69">
            <a:extLst>
              <a:ext uri="{FF2B5EF4-FFF2-40B4-BE49-F238E27FC236}">
                <a16:creationId xmlns:a16="http://schemas.microsoft.com/office/drawing/2014/main" id="{22C2846B-AF53-1A4F-92BB-398D7E425002}"/>
              </a:ext>
            </a:extLst>
          </p:cNvPr>
          <p:cNvSpPr txBox="1"/>
          <p:nvPr/>
        </p:nvSpPr>
        <p:spPr>
          <a:xfrm>
            <a:off x="3697778" y="2140246"/>
            <a:ext cx="1744272" cy="60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APPLICAZIONE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DELLA RICERCA LOCALE</a:t>
            </a:r>
            <a:endParaRPr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9" name="Google Shape;6507;p91">
            <a:extLst>
              <a:ext uri="{FF2B5EF4-FFF2-40B4-BE49-F238E27FC236}">
                <a16:creationId xmlns:a16="http://schemas.microsoft.com/office/drawing/2014/main" id="{1AF776D9-2361-A94F-B0E6-BA0A4483F746}"/>
              </a:ext>
            </a:extLst>
          </p:cNvPr>
          <p:cNvGrpSpPr/>
          <p:nvPr/>
        </p:nvGrpSpPr>
        <p:grpSpPr>
          <a:xfrm>
            <a:off x="4389886" y="2743315"/>
            <a:ext cx="360056" cy="346516"/>
            <a:chOff x="-37534750" y="2668075"/>
            <a:chExt cx="332400" cy="319900"/>
          </a:xfrm>
          <a:solidFill>
            <a:srgbClr val="073763"/>
          </a:solidFill>
        </p:grpSpPr>
        <p:sp>
          <p:nvSpPr>
            <p:cNvPr id="70" name="Google Shape;6508;p91">
              <a:extLst>
                <a:ext uri="{FF2B5EF4-FFF2-40B4-BE49-F238E27FC236}">
                  <a16:creationId xmlns:a16="http://schemas.microsoft.com/office/drawing/2014/main" id="{1289DF32-C372-B143-B3E9-8974E478F386}"/>
                </a:ext>
              </a:extLst>
            </p:cNvPr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09;p91">
              <a:extLst>
                <a:ext uri="{FF2B5EF4-FFF2-40B4-BE49-F238E27FC236}">
                  <a16:creationId xmlns:a16="http://schemas.microsoft.com/office/drawing/2014/main" id="{496EA3C2-0F28-6F44-B62D-27CDA89EB197}"/>
                </a:ext>
              </a:extLst>
            </p:cNvPr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172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583EB1-0EB8-9E45-B7BA-7ABA1A67A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RENDIMENTI CUMULATI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A9705FD-54C8-804F-B7A3-15414F13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1052500"/>
            <a:ext cx="6165850" cy="3456312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11FF633B-D0B5-4D42-8D0F-25A85349264E}"/>
              </a:ext>
            </a:extLst>
          </p:cNvPr>
          <p:cNvSpPr/>
          <p:nvPr/>
        </p:nvSpPr>
        <p:spPr>
          <a:xfrm>
            <a:off x="1489075" y="1052500"/>
            <a:ext cx="6165849" cy="3602050"/>
          </a:xfrm>
          <a:prstGeom prst="rect">
            <a:avLst/>
          </a:prstGeom>
          <a:solidFill>
            <a:srgbClr val="95DFD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807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8"/>
          <p:cNvSpPr txBox="1">
            <a:spLocks noGrp="1"/>
          </p:cNvSpPr>
          <p:nvPr>
            <p:ph type="ctrTitle"/>
          </p:nvPr>
        </p:nvSpPr>
        <p:spPr>
          <a:xfrm>
            <a:off x="2073050" y="250354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73763"/>
                </a:solidFill>
              </a:rPr>
              <a:t>I</a:t>
            </a:r>
            <a:r>
              <a:rPr lang="it-IT" dirty="0">
                <a:solidFill>
                  <a:srgbClr val="073763"/>
                </a:solidFill>
              </a:rPr>
              <a:t>NDICE</a:t>
            </a:r>
            <a:endParaRPr dirty="0">
              <a:solidFill>
                <a:srgbClr val="073763"/>
              </a:solidFill>
            </a:endParaRPr>
          </a:p>
        </p:txBody>
      </p:sp>
      <p:grpSp>
        <p:nvGrpSpPr>
          <p:cNvPr id="704" name="Google Shape;704;p68"/>
          <p:cNvGrpSpPr/>
          <p:nvPr/>
        </p:nvGrpSpPr>
        <p:grpSpPr>
          <a:xfrm>
            <a:off x="947929" y="1629347"/>
            <a:ext cx="1628006" cy="1449444"/>
            <a:chOff x="1551829" y="1930947"/>
            <a:chExt cx="1628006" cy="1449444"/>
          </a:xfrm>
        </p:grpSpPr>
        <p:grpSp>
          <p:nvGrpSpPr>
            <p:cNvPr id="705" name="Google Shape;705;p68"/>
            <p:cNvGrpSpPr/>
            <p:nvPr/>
          </p:nvGrpSpPr>
          <p:grpSpPr>
            <a:xfrm>
              <a:off x="1551829" y="2933403"/>
              <a:ext cx="1628006" cy="446988"/>
              <a:chOff x="4260510" y="2286813"/>
              <a:chExt cx="628501" cy="172562"/>
            </a:xfrm>
          </p:grpSpPr>
          <p:sp>
            <p:nvSpPr>
              <p:cNvPr id="706" name="Google Shape;706;p68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07" name="Google Shape;707;p68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68"/>
              <p:cNvSpPr/>
              <p:nvPr/>
            </p:nvSpPr>
            <p:spPr>
              <a:xfrm>
                <a:off x="4375547" y="2286813"/>
                <a:ext cx="350625" cy="172422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  <p:cxnSp>
          <p:nvCxnSpPr>
            <p:cNvPr id="709" name="Google Shape;709;p68"/>
            <p:cNvCxnSpPr/>
            <p:nvPr/>
          </p:nvCxnSpPr>
          <p:spPr>
            <a:xfrm rot="10800000">
              <a:off x="2336275" y="1930947"/>
              <a:ext cx="0" cy="1015200"/>
            </a:xfrm>
            <a:prstGeom prst="straightConnector1">
              <a:avLst/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710" name="Google Shape;710;p68"/>
          <p:cNvGrpSpPr/>
          <p:nvPr/>
        </p:nvGrpSpPr>
        <p:grpSpPr>
          <a:xfrm>
            <a:off x="3905451" y="2175347"/>
            <a:ext cx="1628006" cy="903444"/>
            <a:chOff x="4509351" y="2476947"/>
            <a:chExt cx="1628006" cy="903444"/>
          </a:xfrm>
        </p:grpSpPr>
        <p:grpSp>
          <p:nvGrpSpPr>
            <p:cNvPr id="711" name="Google Shape;711;p68"/>
            <p:cNvGrpSpPr/>
            <p:nvPr/>
          </p:nvGrpSpPr>
          <p:grpSpPr>
            <a:xfrm>
              <a:off x="4509351" y="2933408"/>
              <a:ext cx="1628006" cy="446983"/>
              <a:chOff x="4260510" y="2286814"/>
              <a:chExt cx="628501" cy="172560"/>
            </a:xfrm>
          </p:grpSpPr>
          <p:sp>
            <p:nvSpPr>
              <p:cNvPr id="712" name="Google Shape;712;p68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3" name="Google Shape;713;p68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68"/>
              <p:cNvSpPr/>
              <p:nvPr/>
            </p:nvSpPr>
            <p:spPr>
              <a:xfrm>
                <a:off x="4375547" y="2286814"/>
                <a:ext cx="350625" cy="172422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</p:sp>
        </p:grpSp>
        <p:cxnSp>
          <p:nvCxnSpPr>
            <p:cNvPr id="715" name="Google Shape;715;p68"/>
            <p:cNvCxnSpPr/>
            <p:nvPr/>
          </p:nvCxnSpPr>
          <p:spPr>
            <a:xfrm rot="10800000">
              <a:off x="5287275" y="2476947"/>
              <a:ext cx="0" cy="469200"/>
            </a:xfrm>
            <a:prstGeom prst="straightConnector1">
              <a:avLst/>
            </a:prstGeom>
            <a:noFill/>
            <a:ln w="19050" cap="flat" cmpd="sng">
              <a:solidFill>
                <a:srgbClr val="3D85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716" name="Google Shape;716;p68"/>
          <p:cNvGrpSpPr/>
          <p:nvPr/>
        </p:nvGrpSpPr>
        <p:grpSpPr>
          <a:xfrm>
            <a:off x="2426679" y="2631805"/>
            <a:ext cx="1628003" cy="1425417"/>
            <a:chOff x="3030579" y="2933405"/>
            <a:chExt cx="1628003" cy="1425417"/>
          </a:xfrm>
        </p:grpSpPr>
        <p:grpSp>
          <p:nvGrpSpPr>
            <p:cNvPr id="717" name="Google Shape;717;p68"/>
            <p:cNvGrpSpPr/>
            <p:nvPr/>
          </p:nvGrpSpPr>
          <p:grpSpPr>
            <a:xfrm>
              <a:off x="3030579" y="2933405"/>
              <a:ext cx="1628003" cy="446988"/>
              <a:chOff x="4260511" y="2286814"/>
              <a:chExt cx="628500" cy="172562"/>
            </a:xfrm>
          </p:grpSpPr>
          <p:sp>
            <p:nvSpPr>
              <p:cNvPr id="718" name="Google Shape;718;p68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19" name="Google Shape;719;p68"/>
              <p:cNvSpPr/>
              <p:nvPr/>
            </p:nvSpPr>
            <p:spPr>
              <a:xfrm>
                <a:off x="4260511" y="2286955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0" name="Google Shape;720;p68"/>
              <p:cNvSpPr/>
              <p:nvPr/>
            </p:nvSpPr>
            <p:spPr>
              <a:xfrm>
                <a:off x="4375547" y="2286814"/>
                <a:ext cx="350625" cy="172422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  <p:cxnSp>
          <p:nvCxnSpPr>
            <p:cNvPr id="721" name="Google Shape;721;p68"/>
            <p:cNvCxnSpPr/>
            <p:nvPr/>
          </p:nvCxnSpPr>
          <p:spPr>
            <a:xfrm rot="10800000">
              <a:off x="3830675" y="3343622"/>
              <a:ext cx="0" cy="1015200"/>
            </a:xfrm>
            <a:prstGeom prst="straightConnector1">
              <a:avLst/>
            </a:prstGeom>
            <a:noFill/>
            <a:ln w="19050" cap="flat" cmpd="sng">
              <a:solidFill>
                <a:srgbClr val="0B5394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722" name="Google Shape;722;p68"/>
          <p:cNvGrpSpPr/>
          <p:nvPr/>
        </p:nvGrpSpPr>
        <p:grpSpPr>
          <a:xfrm>
            <a:off x="5360263" y="2631808"/>
            <a:ext cx="1628006" cy="1425414"/>
            <a:chOff x="5964163" y="2933408"/>
            <a:chExt cx="1628006" cy="1425414"/>
          </a:xfrm>
        </p:grpSpPr>
        <p:grpSp>
          <p:nvGrpSpPr>
            <p:cNvPr id="723" name="Google Shape;723;p68"/>
            <p:cNvGrpSpPr/>
            <p:nvPr/>
          </p:nvGrpSpPr>
          <p:grpSpPr>
            <a:xfrm>
              <a:off x="5964163" y="2933408"/>
              <a:ext cx="1628006" cy="446983"/>
              <a:chOff x="4260510" y="2286814"/>
              <a:chExt cx="628501" cy="172560"/>
            </a:xfrm>
          </p:grpSpPr>
          <p:sp>
            <p:nvSpPr>
              <p:cNvPr id="724" name="Google Shape;724;p68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00A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dirty="0"/>
              </a:p>
            </p:txBody>
          </p:sp>
          <p:sp>
            <p:nvSpPr>
              <p:cNvPr id="725" name="Google Shape;725;p68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00A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68"/>
              <p:cNvSpPr/>
              <p:nvPr/>
            </p:nvSpPr>
            <p:spPr>
              <a:xfrm>
                <a:off x="4375547" y="2286814"/>
                <a:ext cx="350625" cy="172422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00AE9D"/>
              </a:solidFill>
              <a:ln>
                <a:noFill/>
              </a:ln>
            </p:spPr>
          </p:sp>
        </p:grpSp>
        <p:cxnSp>
          <p:nvCxnSpPr>
            <p:cNvPr id="727" name="Google Shape;727;p68"/>
            <p:cNvCxnSpPr/>
            <p:nvPr/>
          </p:nvCxnSpPr>
          <p:spPr>
            <a:xfrm rot="10800000">
              <a:off x="6781675" y="3343622"/>
              <a:ext cx="0" cy="1015200"/>
            </a:xfrm>
            <a:prstGeom prst="straightConnector1">
              <a:avLst/>
            </a:prstGeom>
            <a:noFill/>
            <a:ln w="19050" cap="flat" cmpd="sng">
              <a:solidFill>
                <a:srgbClr val="00AE9D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</p:grpSp>
      <p:grpSp>
        <p:nvGrpSpPr>
          <p:cNvPr id="728" name="Google Shape;728;p68"/>
          <p:cNvGrpSpPr/>
          <p:nvPr/>
        </p:nvGrpSpPr>
        <p:grpSpPr>
          <a:xfrm>
            <a:off x="3115132" y="2716845"/>
            <a:ext cx="251103" cy="251421"/>
            <a:chOff x="-61784125" y="1931250"/>
            <a:chExt cx="316650" cy="317050"/>
          </a:xfrm>
        </p:grpSpPr>
        <p:sp>
          <p:nvSpPr>
            <p:cNvPr id="729" name="Google Shape;729;p68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8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8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68"/>
          <p:cNvGrpSpPr/>
          <p:nvPr/>
        </p:nvGrpSpPr>
        <p:grpSpPr>
          <a:xfrm>
            <a:off x="4559778" y="2725138"/>
            <a:ext cx="251103" cy="252352"/>
            <a:chOff x="-62150375" y="2664925"/>
            <a:chExt cx="316650" cy="318225"/>
          </a:xfrm>
        </p:grpSpPr>
        <p:sp>
          <p:nvSpPr>
            <p:cNvPr id="734" name="Google Shape;734;p68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8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68"/>
          <p:cNvSpPr txBox="1"/>
          <p:nvPr/>
        </p:nvSpPr>
        <p:spPr>
          <a:xfrm>
            <a:off x="1774725" y="1516600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rgbClr val="073763"/>
                </a:solidFill>
                <a:latin typeface="Fira Sans Extra Condensed Medium"/>
                <a:ea typeface="Roboto Slab Light"/>
                <a:cs typeface="Roboto Slab Light"/>
                <a:sym typeface="Fira Sans Extra Condensed Medium"/>
              </a:rPr>
              <a:t>1.  TEORIA DEL PORTAFOGLIO </a:t>
            </a:r>
          </a:p>
          <a:p>
            <a:pPr lvl="0"/>
            <a:endParaRPr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39" name="Google Shape;739;p68"/>
          <p:cNvSpPr txBox="1"/>
          <p:nvPr/>
        </p:nvSpPr>
        <p:spPr>
          <a:xfrm>
            <a:off x="1774725" y="3462725"/>
            <a:ext cx="14070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it-IT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2.  SCELTA DEGLI STRUMENTI FINANZIARI</a:t>
            </a:r>
            <a:br>
              <a:rPr lang="es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40" name="Google Shape;740;p68"/>
          <p:cNvSpPr txBox="1"/>
          <p:nvPr/>
        </p:nvSpPr>
        <p:spPr>
          <a:xfrm>
            <a:off x="6216724" y="3462725"/>
            <a:ext cx="1406321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4.  RISULTATI</a:t>
            </a:r>
            <a:br>
              <a:rPr lang="es"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endParaRPr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grpSp>
        <p:nvGrpSpPr>
          <p:cNvPr id="741" name="Google Shape;741;p68"/>
          <p:cNvGrpSpPr/>
          <p:nvPr/>
        </p:nvGrpSpPr>
        <p:grpSpPr>
          <a:xfrm>
            <a:off x="6852301" y="1629347"/>
            <a:ext cx="1628006" cy="1449444"/>
            <a:chOff x="5964163" y="1930947"/>
            <a:chExt cx="1628006" cy="1449444"/>
          </a:xfrm>
        </p:grpSpPr>
        <p:grpSp>
          <p:nvGrpSpPr>
            <p:cNvPr id="742" name="Google Shape;742;p68"/>
            <p:cNvGrpSpPr/>
            <p:nvPr/>
          </p:nvGrpSpPr>
          <p:grpSpPr>
            <a:xfrm>
              <a:off x="5964163" y="2933408"/>
              <a:ext cx="1628006" cy="446983"/>
              <a:chOff x="4260510" y="2286814"/>
              <a:chExt cx="628501" cy="172560"/>
            </a:xfrm>
          </p:grpSpPr>
          <p:sp>
            <p:nvSpPr>
              <p:cNvPr id="743" name="Google Shape;743;p68"/>
              <p:cNvSpPr/>
              <p:nvPr/>
            </p:nvSpPr>
            <p:spPr>
              <a:xfrm>
                <a:off x="4643001" y="2286954"/>
                <a:ext cx="246010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8976" h="6291" extrusionOk="0">
                    <a:moveTo>
                      <a:pt x="1" y="1"/>
                    </a:moveTo>
                    <a:cubicBezTo>
                      <a:pt x="1585" y="1791"/>
                      <a:pt x="1585" y="4500"/>
                      <a:pt x="1" y="6290"/>
                    </a:cubicBezTo>
                    <a:lnTo>
                      <a:pt x="7117" y="6290"/>
                    </a:lnTo>
                    <a:lnTo>
                      <a:pt x="8976" y="3306"/>
                    </a:lnTo>
                    <a:lnTo>
                      <a:pt x="7117" y="1"/>
                    </a:lnTo>
                    <a:close/>
                  </a:path>
                </a:pathLst>
              </a:custGeom>
              <a:solidFill>
                <a:srgbClr val="00D6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4" name="Google Shape;744;p68"/>
              <p:cNvSpPr/>
              <p:nvPr/>
            </p:nvSpPr>
            <p:spPr>
              <a:xfrm>
                <a:off x="4260510" y="2286954"/>
                <a:ext cx="187495" cy="172421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6291" extrusionOk="0">
                    <a:moveTo>
                      <a:pt x="0" y="1"/>
                    </a:moveTo>
                    <a:lnTo>
                      <a:pt x="1619" y="3214"/>
                    </a:lnTo>
                    <a:lnTo>
                      <a:pt x="0" y="6290"/>
                    </a:lnTo>
                    <a:lnTo>
                      <a:pt x="6841" y="6290"/>
                    </a:lnTo>
                    <a:cubicBezTo>
                      <a:pt x="5245" y="4500"/>
                      <a:pt x="5245" y="1791"/>
                      <a:pt x="6841" y="1"/>
                    </a:cubicBezTo>
                    <a:close/>
                  </a:path>
                </a:pathLst>
              </a:custGeom>
              <a:solidFill>
                <a:srgbClr val="00D6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68"/>
              <p:cNvSpPr/>
              <p:nvPr/>
            </p:nvSpPr>
            <p:spPr>
              <a:xfrm>
                <a:off x="4375547" y="2286814"/>
                <a:ext cx="350625" cy="172422"/>
              </a:xfrm>
              <a:custGeom>
                <a:avLst/>
                <a:gdLst/>
                <a:ahLst/>
                <a:cxnLst/>
                <a:rect l="l" t="t" r="r" b="b"/>
                <a:pathLst>
                  <a:path w="14025" h="6834" extrusionOk="0">
                    <a:moveTo>
                      <a:pt x="2857" y="0"/>
                    </a:moveTo>
                    <a:lnTo>
                      <a:pt x="0" y="2786"/>
                    </a:lnTo>
                    <a:lnTo>
                      <a:pt x="1476" y="5953"/>
                    </a:lnTo>
                    <a:lnTo>
                      <a:pt x="2857" y="6834"/>
                    </a:lnTo>
                    <a:lnTo>
                      <a:pt x="10739" y="6834"/>
                    </a:lnTo>
                    <a:lnTo>
                      <a:pt x="14025" y="3167"/>
                    </a:lnTo>
                    <a:lnTo>
                      <a:pt x="10930" y="0"/>
                    </a:lnTo>
                    <a:close/>
                  </a:path>
                </a:pathLst>
              </a:custGeom>
              <a:solidFill>
                <a:srgbClr val="00D6C0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  <p:cxnSp>
          <p:nvCxnSpPr>
            <p:cNvPr id="746" name="Google Shape;746;p68"/>
            <p:cNvCxnSpPr/>
            <p:nvPr/>
          </p:nvCxnSpPr>
          <p:spPr>
            <a:xfrm rot="10800000">
              <a:off x="6781675" y="1930947"/>
              <a:ext cx="0" cy="1015200"/>
            </a:xfrm>
            <a:prstGeom prst="straightConnector1">
              <a:avLst/>
            </a:prstGeom>
            <a:noFill/>
            <a:ln w="19050" cap="flat" cmpd="sng">
              <a:solidFill>
                <a:srgbClr val="00D6C0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747" name="Google Shape;747;p68"/>
          <p:cNvSpPr txBox="1"/>
          <p:nvPr/>
        </p:nvSpPr>
        <p:spPr>
          <a:xfrm>
            <a:off x="3739700" y="1516600"/>
            <a:ext cx="1881000" cy="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73763"/>
                </a:solidFill>
                <a:latin typeface="Fira Sans Condensed Medium" panose="020B0604020202020204" charset="0"/>
                <a:ea typeface="Roboto Slab Light"/>
                <a:cs typeface="Roboto Slab Light"/>
                <a:sym typeface="Roboto Slab Light"/>
              </a:rPr>
              <a:t>3.  METODI</a:t>
            </a:r>
            <a:r>
              <a:rPr lang="it-IT" b="1" dirty="0">
                <a:solidFill>
                  <a:srgbClr val="073763"/>
                </a:solidFill>
                <a:latin typeface="Fira Sans Condensed Medium" panose="020B0604020202020204" charset="0"/>
                <a:ea typeface="Roboto Slab Light"/>
                <a:cs typeface="Roboto Slab Light"/>
                <a:sym typeface="Roboto Slab Light"/>
              </a:rPr>
              <a:t> </a:t>
            </a:r>
            <a:r>
              <a:rPr lang="it-IT" dirty="0">
                <a:solidFill>
                  <a:srgbClr val="073763"/>
                </a:solidFill>
                <a:latin typeface="Fira Sans Condensed Medium" panose="020B0604020202020204" charset="0"/>
                <a:ea typeface="Roboto Slab Light"/>
                <a:cs typeface="Roboto Slab Light"/>
                <a:sym typeface="Roboto Slab Light"/>
              </a:rPr>
              <a:t>EURISTICI</a:t>
            </a:r>
            <a:endParaRPr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748" name="Google Shape;748;p68"/>
          <p:cNvSpPr txBox="1"/>
          <p:nvPr/>
        </p:nvSpPr>
        <p:spPr>
          <a:xfrm>
            <a:off x="6216724" y="1516600"/>
            <a:ext cx="1438567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it-IT" dirty="0">
                <a:solidFill>
                  <a:srgbClr val="07376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5.  RENDIMENTO ATTESO DEL PORTAFOGLIO</a:t>
            </a:r>
            <a:br>
              <a:rPr lang="it-IT"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endParaRPr lang="it-IT"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" sz="1200" dirty="0">
                <a:solidFill>
                  <a:srgbClr val="07376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</a:br>
            <a:endParaRPr sz="1000" dirty="0">
              <a:solidFill>
                <a:srgbClr val="07376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grpSp>
        <p:nvGrpSpPr>
          <p:cNvPr id="749" name="Google Shape;749;p68"/>
          <p:cNvGrpSpPr/>
          <p:nvPr/>
        </p:nvGrpSpPr>
        <p:grpSpPr>
          <a:xfrm>
            <a:off x="7543329" y="2697020"/>
            <a:ext cx="252967" cy="252650"/>
            <a:chOff x="-60620800" y="2304600"/>
            <a:chExt cx="319000" cy="318600"/>
          </a:xfrm>
        </p:grpSpPr>
        <p:sp>
          <p:nvSpPr>
            <p:cNvPr id="750" name="Google Shape;750;p68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8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8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6497;p91">
            <a:extLst>
              <a:ext uri="{FF2B5EF4-FFF2-40B4-BE49-F238E27FC236}">
                <a16:creationId xmlns:a16="http://schemas.microsoft.com/office/drawing/2014/main" id="{9E8875FC-BFB2-4ADD-BCA8-822F921FC59F}"/>
              </a:ext>
            </a:extLst>
          </p:cNvPr>
          <p:cNvSpPr/>
          <p:nvPr/>
        </p:nvSpPr>
        <p:spPr>
          <a:xfrm>
            <a:off x="1618078" y="2757948"/>
            <a:ext cx="238507" cy="202651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" name="Google Shape;6851;p92">
            <a:extLst>
              <a:ext uri="{FF2B5EF4-FFF2-40B4-BE49-F238E27FC236}">
                <a16:creationId xmlns:a16="http://schemas.microsoft.com/office/drawing/2014/main" id="{EEF5F7F2-2550-4C8B-A813-1EFB530DE044}"/>
              </a:ext>
            </a:extLst>
          </p:cNvPr>
          <p:cNvGrpSpPr/>
          <p:nvPr/>
        </p:nvGrpSpPr>
        <p:grpSpPr>
          <a:xfrm>
            <a:off x="6051292" y="2711814"/>
            <a:ext cx="264132" cy="276126"/>
            <a:chOff x="-31166825" y="1939525"/>
            <a:chExt cx="293800" cy="291425"/>
          </a:xfrm>
          <a:solidFill>
            <a:schemeClr val="bg1"/>
          </a:solidFill>
        </p:grpSpPr>
        <p:sp>
          <p:nvSpPr>
            <p:cNvPr id="58" name="Google Shape;6852;p92">
              <a:extLst>
                <a:ext uri="{FF2B5EF4-FFF2-40B4-BE49-F238E27FC236}">
                  <a16:creationId xmlns:a16="http://schemas.microsoft.com/office/drawing/2014/main" id="{37DD1FCB-C594-4037-A576-AF0FC565F704}"/>
                </a:ext>
              </a:extLst>
            </p:cNvPr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853;p92">
              <a:extLst>
                <a:ext uri="{FF2B5EF4-FFF2-40B4-BE49-F238E27FC236}">
                  <a16:creationId xmlns:a16="http://schemas.microsoft.com/office/drawing/2014/main" id="{C92F7220-5292-4F1B-B1DC-76EDB37E803D}"/>
                </a:ext>
              </a:extLst>
            </p:cNvPr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854;p92">
              <a:extLst>
                <a:ext uri="{FF2B5EF4-FFF2-40B4-BE49-F238E27FC236}">
                  <a16:creationId xmlns:a16="http://schemas.microsoft.com/office/drawing/2014/main" id="{57708F9E-C4AD-4A5F-94EB-3BA55325B048}"/>
                </a:ext>
              </a:extLst>
            </p:cNvPr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855;p92">
              <a:extLst>
                <a:ext uri="{FF2B5EF4-FFF2-40B4-BE49-F238E27FC236}">
                  <a16:creationId xmlns:a16="http://schemas.microsoft.com/office/drawing/2014/main" id="{05CFB14B-D7DD-4F55-802B-19E8F2E8CC94}"/>
                </a:ext>
              </a:extLst>
            </p:cNvPr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856;p92">
              <a:extLst>
                <a:ext uri="{FF2B5EF4-FFF2-40B4-BE49-F238E27FC236}">
                  <a16:creationId xmlns:a16="http://schemas.microsoft.com/office/drawing/2014/main" id="{B06E11DF-2997-4A84-9570-F2EDC48DA8DE}"/>
                </a:ext>
              </a:extLst>
            </p:cNvPr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57;p92">
              <a:extLst>
                <a:ext uri="{FF2B5EF4-FFF2-40B4-BE49-F238E27FC236}">
                  <a16:creationId xmlns:a16="http://schemas.microsoft.com/office/drawing/2014/main" id="{F1FC9113-F840-47BB-865A-6EF40834FE50}"/>
                </a:ext>
              </a:extLst>
            </p:cNvPr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858;p92">
              <a:extLst>
                <a:ext uri="{FF2B5EF4-FFF2-40B4-BE49-F238E27FC236}">
                  <a16:creationId xmlns:a16="http://schemas.microsoft.com/office/drawing/2014/main" id="{CB965586-3344-4A35-B737-1BDD079D5095}"/>
                </a:ext>
              </a:extLst>
            </p:cNvPr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859;p92">
              <a:extLst>
                <a:ext uri="{FF2B5EF4-FFF2-40B4-BE49-F238E27FC236}">
                  <a16:creationId xmlns:a16="http://schemas.microsoft.com/office/drawing/2014/main" id="{37A73024-E1B0-4139-B65A-42C8CB55954D}"/>
                </a:ext>
              </a:extLst>
            </p:cNvPr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860;p92">
              <a:extLst>
                <a:ext uri="{FF2B5EF4-FFF2-40B4-BE49-F238E27FC236}">
                  <a16:creationId xmlns:a16="http://schemas.microsoft.com/office/drawing/2014/main" id="{B2D6B6D9-6D4A-469B-ADD3-155D4AA036C7}"/>
                </a:ext>
              </a:extLst>
            </p:cNvPr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861;p92">
              <a:extLst>
                <a:ext uri="{FF2B5EF4-FFF2-40B4-BE49-F238E27FC236}">
                  <a16:creationId xmlns:a16="http://schemas.microsoft.com/office/drawing/2014/main" id="{2FAFD5C5-9EBA-458A-B64F-52C1551CBDA0}"/>
                </a:ext>
              </a:extLst>
            </p:cNvPr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62;p92">
              <a:extLst>
                <a:ext uri="{FF2B5EF4-FFF2-40B4-BE49-F238E27FC236}">
                  <a16:creationId xmlns:a16="http://schemas.microsoft.com/office/drawing/2014/main" id="{3F0F5EBC-09F5-4D0E-A76C-1D7BBE26E918}"/>
                </a:ext>
              </a:extLst>
            </p:cNvPr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76"/>
          <p:cNvSpPr txBox="1">
            <a:spLocks noGrp="1"/>
          </p:cNvSpPr>
          <p:nvPr>
            <p:ph type="ctrTitle"/>
          </p:nvPr>
        </p:nvSpPr>
        <p:spPr>
          <a:xfrm flipH="1">
            <a:off x="1722120" y="2047850"/>
            <a:ext cx="2697804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RENDIMENTO ATTESO DEL PORTAFOGLIO</a:t>
            </a:r>
            <a:endParaRPr dirty="0"/>
          </a:p>
        </p:txBody>
      </p:sp>
      <p:sp>
        <p:nvSpPr>
          <p:cNvPr id="965" name="Google Shape;965;p76"/>
          <p:cNvSpPr txBox="1">
            <a:spLocks noGrp="1"/>
          </p:cNvSpPr>
          <p:nvPr>
            <p:ph type="title" idx="2"/>
          </p:nvPr>
        </p:nvSpPr>
        <p:spPr>
          <a:xfrm flipH="1">
            <a:off x="4701675" y="18663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8DB1CED-57DE-4080-938F-EA77E1B2397B}"/>
              </a:ext>
            </a:extLst>
          </p:cNvPr>
          <p:cNvSpPr/>
          <p:nvPr/>
        </p:nvSpPr>
        <p:spPr>
          <a:xfrm>
            <a:off x="3452547" y="3068686"/>
            <a:ext cx="2238903" cy="701749"/>
          </a:xfrm>
          <a:prstGeom prst="roundRect">
            <a:avLst/>
          </a:prstGeom>
          <a:solidFill>
            <a:srgbClr val="6BD3C9">
              <a:alpha val="30000"/>
            </a:srgbClr>
          </a:solidFill>
          <a:ln>
            <a:solidFill>
              <a:srgbClr val="45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34BFEB4-B20F-479A-BCE3-4BA08AF9E78F}"/>
              </a:ext>
            </a:extLst>
          </p:cNvPr>
          <p:cNvSpPr/>
          <p:nvPr/>
        </p:nvSpPr>
        <p:spPr>
          <a:xfrm>
            <a:off x="3452548" y="1552991"/>
            <a:ext cx="2238903" cy="701749"/>
          </a:xfrm>
          <a:prstGeom prst="roundRect">
            <a:avLst/>
          </a:prstGeom>
          <a:solidFill>
            <a:srgbClr val="6BD3C9">
              <a:alpha val="30000"/>
            </a:srgbClr>
          </a:solidFill>
          <a:ln>
            <a:solidFill>
              <a:srgbClr val="45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2E05D9-83B7-42A5-90D8-B60B288FC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284100"/>
            <a:ext cx="5558778" cy="946200"/>
          </a:xfrm>
        </p:spPr>
        <p:txBody>
          <a:bodyPr/>
          <a:lstStyle/>
          <a:p>
            <a:r>
              <a:rPr lang="it-IT" dirty="0"/>
              <a:t>RENDIMENTO ATTESO DEL PORTAFOGLIO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CAC5A7D-4A9C-42E0-B807-441A71BF6861}"/>
                  </a:ext>
                </a:extLst>
              </p:cNvPr>
              <p:cNvSpPr txBox="1"/>
              <p:nvPr/>
            </p:nvSpPr>
            <p:spPr>
              <a:xfrm>
                <a:off x="3790423" y="1590360"/>
                <a:ext cx="1693797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it-IT" i="1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nary>
                        <m:naryPr>
                          <m:chr m:val="∑"/>
                          <m:ctrlPr>
                            <a:rPr lang="it-IT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 panose="020B0604020202020204" charset="0"/>
                  <a:ea typeface="Roboto Slab Light" panose="020B0604020202020204" charset="0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CAC5A7D-4A9C-42E0-B807-441A71BF6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423" y="1590360"/>
                <a:ext cx="1693797" cy="588174"/>
              </a:xfrm>
              <a:prstGeom prst="rect">
                <a:avLst/>
              </a:prstGeom>
              <a:blipFill>
                <a:blip r:embed="rId3"/>
                <a:stretch>
                  <a:fillRect l="-741" t="-114583" b="-179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468B59B-060F-435D-B0D5-1A77943FFFD0}"/>
                  </a:ext>
                </a:extLst>
              </p:cNvPr>
              <p:cNvSpPr txBox="1"/>
              <p:nvPr/>
            </p:nvSpPr>
            <p:spPr>
              <a:xfrm>
                <a:off x="753140" y="2528538"/>
                <a:ext cx="76377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it-IT" sz="1100" dirty="0">
                    <a:latin typeface="Roboto Slab Light" panose="020B0604020202020204" charset="0"/>
                    <a:ea typeface="Roboto Slab Light" panose="020B0604020202020204" charset="0"/>
                  </a:rPr>
                  <a:t>d</a:t>
                </a:r>
                <a:r>
                  <a:rPr kumimoji="0" lang="it-IT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ove</a:t>
                </a:r>
                <a:r>
                  <a:rPr lang="it-IT" sz="1100" dirty="0">
                    <a:latin typeface="Roboto Slab Light" panose="020B0604020202020204" charset="0"/>
                    <a:ea typeface="Roboto Slab Light" panose="020B060402020202020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solidFill>
                              <a:srgbClr val="073763"/>
                            </a:solidFill>
                            <a:latin typeface="Cambria Math" panose="02040503050406030204" pitchFamily="18" charset="0"/>
                            <a:ea typeface="Roboto Slab Light" panose="020B0604020202020204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solidFill>
                              <a:srgbClr val="073763"/>
                            </a:solidFill>
                            <a:latin typeface="Cambria Math" panose="02040503050406030204" pitchFamily="18" charset="0"/>
                            <a:ea typeface="Roboto Slab Light" panose="020B0604020202020204" charset="0"/>
                          </a:rPr>
                          <m:t>𝜔</m:t>
                        </m:r>
                      </m:e>
                      <m:sub>
                        <m:r>
                          <a:rPr lang="it-IT" sz="1100" b="0" i="1" smtClean="0">
                            <a:solidFill>
                              <a:srgbClr val="073763"/>
                            </a:solidFill>
                            <a:latin typeface="Cambria Math" panose="02040503050406030204" pitchFamily="18" charset="0"/>
                            <a:ea typeface="Roboto Slab Light" panose="020B0604020202020204" charset="0"/>
                          </a:rPr>
                          <m:t>𝑖</m:t>
                        </m:r>
                      </m:sub>
                    </m:sSub>
                    <m:r>
                      <a:rPr lang="it-IT" sz="1100" b="0" i="1" smtClean="0">
                        <a:solidFill>
                          <a:srgbClr val="073763"/>
                        </a:solidFill>
                        <a:latin typeface="Cambria Math" panose="02040503050406030204" pitchFamily="18" charset="0"/>
                        <a:ea typeface="Roboto Slab Light" panose="020B0604020202020204" charset="0"/>
                      </a:rPr>
                      <m:t> </m:t>
                    </m:r>
                  </m:oMath>
                </a14:m>
                <a:r>
                  <a:rPr kumimoji="0" lang="it-IT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è il peso dell’</a:t>
                </a:r>
                <a:r>
                  <a:rPr kumimoji="0" lang="it-IT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i-esimo</a:t>
                </a:r>
                <a:r>
                  <a:rPr kumimoji="0" lang="it-IT" sz="1100" b="0" i="1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 </a:t>
                </a:r>
                <a:r>
                  <a:rPr kumimoji="0" lang="it-IT" sz="1100" b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titolo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1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 Slab Light" panose="020B0604020202020204" charset="0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kumimoji="0" lang="it-IT" sz="11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 Slab Light" panose="020B0604020202020204" charset="0"/>
                            <a:cs typeface="Arial"/>
                            <a:sym typeface="Arial"/>
                          </a:rPr>
                          <m:t>𝑅</m:t>
                        </m:r>
                      </m:e>
                      <m:sub>
                        <m:r>
                          <a:rPr kumimoji="0" lang="it-IT" sz="1100" b="0" i="1" u="none" strike="noStrike" kern="0" cap="none" spc="0" normalizeH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Roboto Slab Light" panose="020B0604020202020204" charset="0"/>
                            <a:cs typeface="Arial"/>
                            <a:sym typeface="Arial"/>
                          </a:rPr>
                          <m:t>𝑖</m:t>
                        </m:r>
                      </m:sub>
                    </m:sSub>
                    <m:r>
                      <a:rPr kumimoji="0" lang="it-IT" sz="1100" b="0" i="1" u="none" strike="noStrike" kern="0" cap="none" spc="0" normalizeH="0" noProof="0" smtClean="0">
                        <a:ln>
                          <a:noFill/>
                        </a:ln>
                        <a:solidFill>
                          <a:srgbClr val="45698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Roboto Slab Light" panose="020B0604020202020204" charset="0"/>
                        <a:cs typeface="Arial"/>
                        <a:sym typeface="Arial"/>
                      </a:rPr>
                      <m:t> </m:t>
                    </m:r>
                  </m:oMath>
                </a14:m>
                <a:r>
                  <a:rPr kumimoji="0" lang="it-IT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è calcolato come: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468B59B-060F-435D-B0D5-1A77943FF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40" y="2528538"/>
                <a:ext cx="7637720" cy="2616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A83FCB-6380-4345-BDAD-1D358D1985F0}"/>
                  </a:ext>
                </a:extLst>
              </p:cNvPr>
              <p:cNvSpPr txBox="1"/>
              <p:nvPr/>
            </p:nvSpPr>
            <p:spPr>
              <a:xfrm>
                <a:off x="3452547" y="3186144"/>
                <a:ext cx="2238904" cy="6717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  <a:ea typeface="Roboto Slab Light"/>
                          <a:cs typeface="Roboto Slab Light"/>
                          <a:sym typeface="Roboto Slab Light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𝑡</m:t>
                              </m:r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+</m:t>
                              </m:r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h</m:t>
                              </m:r>
                            </m:e>
                          </m:d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  <a:ea typeface="Roboto Slab Light"/>
                                  <a:cs typeface="Roboto Slab Light"/>
                                  <a:sym typeface="Roboto Slab Light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𝑡</m:t>
                          </m:r>
                          <m:r>
                            <a:rPr lang="it-IT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  <a:ea typeface="Roboto Slab Light"/>
                              <a:cs typeface="Roboto Slab Light"/>
                              <a:sym typeface="Roboto Slab Light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i="1" dirty="0">
                  <a:solidFill>
                    <a:srgbClr val="073763"/>
                  </a:solidFill>
                  <a:latin typeface="Cambria Math" panose="02040503050406030204" pitchFamily="18" charset="0"/>
                  <a:ea typeface="Roboto Slab Light"/>
                  <a:cs typeface="Roboto Slab Light"/>
                  <a:sym typeface="Roboto Slab Ligh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A83FCB-6380-4345-BDAD-1D358D19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547" y="3186144"/>
                <a:ext cx="2238904" cy="671787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28F8C16-9BD2-410B-B977-0A96DD446840}"/>
                  </a:ext>
                </a:extLst>
              </p:cNvPr>
              <p:cNvSpPr txBox="1"/>
              <p:nvPr/>
            </p:nvSpPr>
            <p:spPr>
              <a:xfrm>
                <a:off x="768167" y="3992248"/>
                <a:ext cx="76377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it-IT" sz="1100" dirty="0">
                    <a:latin typeface="Roboto Slab Light" panose="020B0604020202020204" charset="0"/>
                    <a:ea typeface="Roboto Slab Light" panose="020B0604020202020204" charset="0"/>
                  </a:rPr>
                  <a:t>dove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100" b="0" i="1" smtClean="0">
                            <a:latin typeface="Cambria Math" panose="02040503050406030204" pitchFamily="18" charset="0"/>
                            <a:ea typeface="Roboto Slab Light" panose="020B0604020202020204" charset="0"/>
                          </a:rPr>
                        </m:ctrlPr>
                      </m:sSubPr>
                      <m:e>
                        <m:r>
                          <a:rPr lang="it-IT" sz="1100" b="0" i="1" smtClean="0">
                            <a:latin typeface="Cambria Math" panose="02040503050406030204" pitchFamily="18" charset="0"/>
                            <a:ea typeface="Roboto Slab Light" panose="020B0604020202020204" charset="0"/>
                          </a:rPr>
                          <m:t>𝑃</m:t>
                        </m:r>
                      </m:e>
                      <m:sub>
                        <m:r>
                          <a:rPr lang="it-IT" sz="1100" b="0" i="1" smtClean="0">
                            <a:latin typeface="Cambria Math" panose="02040503050406030204" pitchFamily="18" charset="0"/>
                            <a:ea typeface="Roboto Slab Light" panose="020B0604020202020204" charset="0"/>
                          </a:rPr>
                          <m:t>𝑖</m:t>
                        </m:r>
                      </m:sub>
                    </m:sSub>
                    <m:r>
                      <a:rPr lang="it-IT" sz="1100" b="0" i="1" smtClean="0">
                        <a:latin typeface="Cambria Math" panose="02040503050406030204" pitchFamily="18" charset="0"/>
                        <a:ea typeface="Roboto Slab Light" panose="020B0604020202020204" charset="0"/>
                      </a:rPr>
                      <m:t> </m:t>
                    </m:r>
                  </m:oMath>
                </a14:m>
                <a:r>
                  <a:rPr lang="it-IT" sz="1100" dirty="0">
                    <a:latin typeface="Roboto Slab Light" panose="020B0604020202020204" charset="0"/>
                    <a:ea typeface="Roboto Slab Light" panose="020B0604020202020204" charset="0"/>
                  </a:rPr>
                  <a:t>è il prezzo dell’</a:t>
                </a:r>
                <a:r>
                  <a:rPr lang="it-IT" sz="1100" i="1" dirty="0">
                    <a:latin typeface="Roboto Slab Light" panose="020B0604020202020204" charset="0"/>
                    <a:ea typeface="Roboto Slab Light" panose="020B0604020202020204" charset="0"/>
                  </a:rPr>
                  <a:t>i-esimo </a:t>
                </a:r>
                <a:r>
                  <a:rPr lang="it-IT" sz="1100" dirty="0">
                    <a:latin typeface="Roboto Slab Light" panose="020B0604020202020204" charset="0"/>
                    <a:ea typeface="Roboto Slab Light" panose="020B0604020202020204" charset="0"/>
                  </a:rPr>
                  <a:t>titolo </a:t>
                </a:r>
                <a:endParaRPr kumimoji="0" lang="it-IT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Slab Light" panose="020B0604020202020204" charset="0"/>
                  <a:ea typeface="Roboto Slab Light" panose="020B0604020202020204" charset="0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28F8C16-9BD2-410B-B977-0A96DD446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67" y="3992248"/>
                <a:ext cx="7637720" cy="26161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07A8D43-9D6B-48D7-A2E7-308F729CB581}"/>
              </a:ext>
            </a:extLst>
          </p:cNvPr>
          <p:cNvSpPr txBox="1"/>
          <p:nvPr/>
        </p:nvSpPr>
        <p:spPr>
          <a:xfrm>
            <a:off x="753140" y="1080248"/>
            <a:ext cx="763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In generale, è possibile definire il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45698A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ritorno atteso</a:t>
            </a:r>
            <a:r>
              <a:rPr lang="it-IT" sz="1100" dirty="0">
                <a:latin typeface="Roboto Slab Light" panose="020B0604020202020204" charset="0"/>
                <a:ea typeface="Roboto Slab Light" panose="020B0604020202020204" charset="0"/>
              </a:rPr>
              <a:t> di un portafoglio come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62102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2E05D9-83B7-42A5-90D8-B60B288FC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453" y="284100"/>
            <a:ext cx="6313394" cy="946200"/>
          </a:xfrm>
        </p:spPr>
        <p:txBody>
          <a:bodyPr/>
          <a:lstStyle/>
          <a:p>
            <a:r>
              <a:rPr lang="it-IT" dirty="0"/>
              <a:t>CALCOLO PREZZI FUTURI - MODELLO ARIMA</a:t>
            </a:r>
          </a:p>
        </p:txBody>
      </p:sp>
      <p:pic>
        <p:nvPicPr>
          <p:cNvPr id="6" name="Immagine 5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2EF55B53-0B69-E44C-8B70-AD754D2B1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76" y="1518012"/>
            <a:ext cx="4319340" cy="2444319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A3E5A32-DA93-5948-A6C8-39B2C208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34" y="2247643"/>
            <a:ext cx="2768788" cy="901694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6E7A642-208C-3341-AD77-171B13DAAAC1}"/>
              </a:ext>
            </a:extLst>
          </p:cNvPr>
          <p:cNvSpPr/>
          <p:nvPr/>
        </p:nvSpPr>
        <p:spPr>
          <a:xfrm>
            <a:off x="541076" y="1518011"/>
            <a:ext cx="4319340" cy="2444319"/>
          </a:xfrm>
          <a:prstGeom prst="rect">
            <a:avLst/>
          </a:prstGeom>
          <a:solidFill>
            <a:srgbClr val="95DFD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Google Shape;986;p77">
            <a:extLst>
              <a:ext uri="{FF2B5EF4-FFF2-40B4-BE49-F238E27FC236}">
                <a16:creationId xmlns:a16="http://schemas.microsoft.com/office/drawing/2014/main" id="{556A4F97-61C0-B04D-A2DB-BC0951818962}"/>
              </a:ext>
            </a:extLst>
          </p:cNvPr>
          <p:cNvSpPr txBox="1">
            <a:spLocks/>
          </p:cNvSpPr>
          <p:nvPr/>
        </p:nvSpPr>
        <p:spPr>
          <a:xfrm flipH="1">
            <a:off x="5475767" y="1852973"/>
            <a:ext cx="2478922" cy="39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ESEMPIO: AMAZON (AMZN)</a:t>
            </a:r>
          </a:p>
        </p:txBody>
      </p:sp>
    </p:spTree>
    <p:extLst>
      <p:ext uri="{BB962C8B-B14F-4D97-AF65-F5344CB8AC3E}">
        <p14:creationId xmlns:p14="http://schemas.microsoft.com/office/powerpoint/2010/main" val="2153541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>
            <a:spLocks noGrp="1"/>
          </p:cNvSpPr>
          <p:nvPr>
            <p:ph type="ctrTitle"/>
          </p:nvPr>
        </p:nvSpPr>
        <p:spPr>
          <a:xfrm>
            <a:off x="416860" y="284100"/>
            <a:ext cx="872714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STIMA DEL RENDIMENTO FUTURO</a:t>
            </a:r>
            <a:endParaRPr dirty="0">
              <a:solidFill>
                <a:srgbClr val="073763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D40A232-20BA-4F9E-8AE0-58607B4067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9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5912" y="2284758"/>
            <a:ext cx="664373" cy="37371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A80AFDE-BD22-4743-9ED0-8FA968822F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289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6635" y="2003663"/>
            <a:ext cx="766698" cy="16094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6A54789-16DE-45BC-B042-EA8FF50DA2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1203" y="3279327"/>
            <a:ext cx="567730" cy="567730"/>
          </a:xfrm>
          <a:prstGeom prst="rect">
            <a:avLst/>
          </a:prstGeom>
        </p:spPr>
      </p:pic>
      <p:pic>
        <p:nvPicPr>
          <p:cNvPr id="21" name="Immagine 20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93180F83-2C12-470D-911A-363E9A4222A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84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5912" y="1686667"/>
            <a:ext cx="730493" cy="170938"/>
          </a:xfrm>
          <a:prstGeom prst="rect">
            <a:avLst/>
          </a:prstGeom>
        </p:spPr>
      </p:pic>
      <p:pic>
        <p:nvPicPr>
          <p:cNvPr id="22" name="Immagine 21" descr="Immagine che contiene scuro, interni&#10;&#10;Descrizione generata automaticamente">
            <a:extLst>
              <a:ext uri="{FF2B5EF4-FFF2-40B4-BE49-F238E27FC236}">
                <a16:creationId xmlns:a16="http://schemas.microsoft.com/office/drawing/2014/main" id="{3151C8EA-F033-4FD7-AA63-54F7CEAA24E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284" y="3065430"/>
            <a:ext cx="626408" cy="29828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EB367DF-5488-4164-B9F5-5C4E1CFDD33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0154" y="2399899"/>
            <a:ext cx="807133" cy="822049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678AF98-05C3-400B-9451-AB13C540F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1540" y="3411827"/>
            <a:ext cx="959529" cy="985218"/>
          </a:xfrm>
          <a:prstGeom prst="rect">
            <a:avLst/>
          </a:prstGeom>
        </p:spPr>
      </p:pic>
      <p:grpSp>
        <p:nvGrpSpPr>
          <p:cNvPr id="32" name="Google Shape;527;p62">
            <a:extLst>
              <a:ext uri="{FF2B5EF4-FFF2-40B4-BE49-F238E27FC236}">
                <a16:creationId xmlns:a16="http://schemas.microsoft.com/office/drawing/2014/main" id="{693A24A5-8B56-4E3A-89CB-389E47C6303C}"/>
              </a:ext>
            </a:extLst>
          </p:cNvPr>
          <p:cNvGrpSpPr/>
          <p:nvPr/>
        </p:nvGrpSpPr>
        <p:grpSpPr>
          <a:xfrm>
            <a:off x="2651435" y="1686667"/>
            <a:ext cx="998222" cy="886102"/>
            <a:chOff x="5620799" y="2326853"/>
            <a:chExt cx="946093" cy="1120400"/>
          </a:xfrm>
        </p:grpSpPr>
        <p:grpSp>
          <p:nvGrpSpPr>
            <p:cNvPr id="33" name="Google Shape;528;p62">
              <a:extLst>
                <a:ext uri="{FF2B5EF4-FFF2-40B4-BE49-F238E27FC236}">
                  <a16:creationId xmlns:a16="http://schemas.microsoft.com/office/drawing/2014/main" id="{75C46558-76BE-402F-AAAD-45998B6160CE}"/>
                </a:ext>
              </a:extLst>
            </p:cNvPr>
            <p:cNvGrpSpPr/>
            <p:nvPr/>
          </p:nvGrpSpPr>
          <p:grpSpPr>
            <a:xfrm>
              <a:off x="5622590" y="2326853"/>
              <a:ext cx="944302" cy="233397"/>
              <a:chOff x="3212610" y="1680550"/>
              <a:chExt cx="1139773" cy="281744"/>
            </a:xfrm>
          </p:grpSpPr>
          <p:sp>
            <p:nvSpPr>
              <p:cNvPr id="45" name="Google Shape;529;p62">
                <a:extLst>
                  <a:ext uri="{FF2B5EF4-FFF2-40B4-BE49-F238E27FC236}">
                    <a16:creationId xmlns:a16="http://schemas.microsoft.com/office/drawing/2014/main" id="{95BB9852-DAB2-4356-AD4F-7319FD7CCFAA}"/>
                  </a:ext>
                </a:extLst>
              </p:cNvPr>
              <p:cNvSpPr/>
              <p:nvPr/>
            </p:nvSpPr>
            <p:spPr>
              <a:xfrm>
                <a:off x="3262675" y="172515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530;p62">
                <a:extLst>
                  <a:ext uri="{FF2B5EF4-FFF2-40B4-BE49-F238E27FC236}">
                    <a16:creationId xmlns:a16="http://schemas.microsoft.com/office/drawing/2014/main" id="{C653E6C6-E60B-42AE-8434-002F6F7772AF}"/>
                  </a:ext>
                </a:extLst>
              </p:cNvPr>
              <p:cNvSpPr/>
              <p:nvPr/>
            </p:nvSpPr>
            <p:spPr>
              <a:xfrm>
                <a:off x="3212610" y="168055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531;p62">
                <a:extLst>
                  <a:ext uri="{FF2B5EF4-FFF2-40B4-BE49-F238E27FC236}">
                    <a16:creationId xmlns:a16="http://schemas.microsoft.com/office/drawing/2014/main" id="{2113D191-F590-4C1E-B6F2-5752D840CFD6}"/>
                  </a:ext>
                </a:extLst>
              </p:cNvPr>
              <p:cNvSpPr/>
              <p:nvPr/>
            </p:nvSpPr>
            <p:spPr>
              <a:xfrm>
                <a:off x="3262676" y="1725149"/>
                <a:ext cx="37876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532;p62">
              <a:extLst>
                <a:ext uri="{FF2B5EF4-FFF2-40B4-BE49-F238E27FC236}">
                  <a16:creationId xmlns:a16="http://schemas.microsoft.com/office/drawing/2014/main" id="{76155350-6E85-4158-B883-4E636615EC9F}"/>
                </a:ext>
              </a:extLst>
            </p:cNvPr>
            <p:cNvGrpSpPr/>
            <p:nvPr/>
          </p:nvGrpSpPr>
          <p:grpSpPr>
            <a:xfrm>
              <a:off x="5620799" y="3213856"/>
              <a:ext cx="944302" cy="233397"/>
              <a:chOff x="3210448" y="3457844"/>
              <a:chExt cx="1139773" cy="281744"/>
            </a:xfrm>
          </p:grpSpPr>
          <p:sp>
            <p:nvSpPr>
              <p:cNvPr id="42" name="Google Shape;533;p62">
                <a:extLst>
                  <a:ext uri="{FF2B5EF4-FFF2-40B4-BE49-F238E27FC236}">
                    <a16:creationId xmlns:a16="http://schemas.microsoft.com/office/drawing/2014/main" id="{A521D87E-CB9B-476D-AEE9-4C41693D6238}"/>
                  </a:ext>
                </a:extLst>
              </p:cNvPr>
              <p:cNvSpPr/>
              <p:nvPr/>
            </p:nvSpPr>
            <p:spPr>
              <a:xfrm>
                <a:off x="3260512" y="3502837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34;p62">
                <a:extLst>
                  <a:ext uri="{FF2B5EF4-FFF2-40B4-BE49-F238E27FC236}">
                    <a16:creationId xmlns:a16="http://schemas.microsoft.com/office/drawing/2014/main" id="{81823C77-5331-4694-A1CB-AC8C2BDB1994}"/>
                  </a:ext>
                </a:extLst>
              </p:cNvPr>
              <p:cNvSpPr/>
              <p:nvPr/>
            </p:nvSpPr>
            <p:spPr>
              <a:xfrm>
                <a:off x="3210448" y="3457844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535;p62">
                <a:extLst>
                  <a:ext uri="{FF2B5EF4-FFF2-40B4-BE49-F238E27FC236}">
                    <a16:creationId xmlns:a16="http://schemas.microsoft.com/office/drawing/2014/main" id="{C0B70857-DC69-416E-9FD2-ECD5EA3D2B72}"/>
                  </a:ext>
                </a:extLst>
              </p:cNvPr>
              <p:cNvSpPr/>
              <p:nvPr/>
            </p:nvSpPr>
            <p:spPr>
              <a:xfrm>
                <a:off x="3260493" y="3501850"/>
                <a:ext cx="232866" cy="192089"/>
              </a:xfrm>
              <a:custGeom>
                <a:avLst/>
                <a:gdLst/>
                <a:ahLst/>
                <a:cxnLst/>
                <a:rect l="l" t="t" r="r" b="b"/>
                <a:pathLst>
                  <a:path w="20672" h="16695" extrusionOk="0">
                    <a:moveTo>
                      <a:pt x="2647" y="0"/>
                    </a:moveTo>
                    <a:cubicBezTo>
                      <a:pt x="1195" y="0"/>
                      <a:pt x="1" y="1195"/>
                      <a:pt x="1" y="2646"/>
                    </a:cubicBezTo>
                    <a:lnTo>
                      <a:pt x="1" y="14109"/>
                    </a:lnTo>
                    <a:cubicBezTo>
                      <a:pt x="1" y="15560"/>
                      <a:pt x="1195" y="16694"/>
                      <a:pt x="2647" y="16694"/>
                    </a:cubicBezTo>
                    <a:lnTo>
                      <a:pt x="18025" y="16694"/>
                    </a:lnTo>
                    <a:cubicBezTo>
                      <a:pt x="19462" y="16694"/>
                      <a:pt x="20672" y="15560"/>
                      <a:pt x="20672" y="14109"/>
                    </a:cubicBezTo>
                    <a:lnTo>
                      <a:pt x="20672" y="2646"/>
                    </a:lnTo>
                    <a:cubicBezTo>
                      <a:pt x="20672" y="1195"/>
                      <a:pt x="19462" y="0"/>
                      <a:pt x="18025" y="0"/>
                    </a:cubicBezTo>
                    <a:close/>
                  </a:path>
                </a:pathLst>
              </a:custGeom>
              <a:solidFill>
                <a:srgbClr val="4569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337D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536;p62">
              <a:extLst>
                <a:ext uri="{FF2B5EF4-FFF2-40B4-BE49-F238E27FC236}">
                  <a16:creationId xmlns:a16="http://schemas.microsoft.com/office/drawing/2014/main" id="{0E082730-FA9B-4939-802D-E49DF39DDED6}"/>
                </a:ext>
              </a:extLst>
            </p:cNvPr>
            <p:cNvGrpSpPr/>
            <p:nvPr/>
          </p:nvGrpSpPr>
          <p:grpSpPr>
            <a:xfrm>
              <a:off x="5622590" y="2762913"/>
              <a:ext cx="944302" cy="233397"/>
              <a:chOff x="3212610" y="2869329"/>
              <a:chExt cx="1139773" cy="281744"/>
            </a:xfrm>
          </p:grpSpPr>
          <p:sp>
            <p:nvSpPr>
              <p:cNvPr id="39" name="Google Shape;537;p62">
                <a:extLst>
                  <a:ext uri="{FF2B5EF4-FFF2-40B4-BE49-F238E27FC236}">
                    <a16:creationId xmlns:a16="http://schemas.microsoft.com/office/drawing/2014/main" id="{47C3BF28-47F2-45E4-A238-DBF8537CC7F8}"/>
                  </a:ext>
                </a:extLst>
              </p:cNvPr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38;p62">
                <a:extLst>
                  <a:ext uri="{FF2B5EF4-FFF2-40B4-BE49-F238E27FC236}">
                    <a16:creationId xmlns:a16="http://schemas.microsoft.com/office/drawing/2014/main" id="{266E4B23-8C0B-49A6-B079-4E03DD028926}"/>
                  </a:ext>
                </a:extLst>
              </p:cNvPr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39;p62">
                <a:extLst>
                  <a:ext uri="{FF2B5EF4-FFF2-40B4-BE49-F238E27FC236}">
                    <a16:creationId xmlns:a16="http://schemas.microsoft.com/office/drawing/2014/main" id="{99A3CFFC-CF2B-430D-9A18-128F1FA411C3}"/>
                  </a:ext>
                </a:extLst>
              </p:cNvPr>
              <p:cNvSpPr/>
              <p:nvPr/>
            </p:nvSpPr>
            <p:spPr>
              <a:xfrm>
                <a:off x="3262649" y="2914660"/>
                <a:ext cx="378786" cy="188948"/>
              </a:xfrm>
              <a:prstGeom prst="roundRect">
                <a:avLst>
                  <a:gd name="adj" fmla="val 16667"/>
                </a:avLst>
              </a:pr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" name="Google Shape;527;p62">
            <a:extLst>
              <a:ext uri="{FF2B5EF4-FFF2-40B4-BE49-F238E27FC236}">
                <a16:creationId xmlns:a16="http://schemas.microsoft.com/office/drawing/2014/main" id="{51D5E391-2DA6-472B-AFDA-7E0728854EDD}"/>
              </a:ext>
            </a:extLst>
          </p:cNvPr>
          <p:cNvGrpSpPr/>
          <p:nvPr/>
        </p:nvGrpSpPr>
        <p:grpSpPr>
          <a:xfrm>
            <a:off x="2651435" y="2716077"/>
            <a:ext cx="998222" cy="886102"/>
            <a:chOff x="5620799" y="2326853"/>
            <a:chExt cx="946093" cy="1120400"/>
          </a:xfrm>
        </p:grpSpPr>
        <p:grpSp>
          <p:nvGrpSpPr>
            <p:cNvPr id="49" name="Google Shape;528;p62">
              <a:extLst>
                <a:ext uri="{FF2B5EF4-FFF2-40B4-BE49-F238E27FC236}">
                  <a16:creationId xmlns:a16="http://schemas.microsoft.com/office/drawing/2014/main" id="{A8EE63DC-7334-46F1-A810-03C902D3B51E}"/>
                </a:ext>
              </a:extLst>
            </p:cNvPr>
            <p:cNvGrpSpPr/>
            <p:nvPr/>
          </p:nvGrpSpPr>
          <p:grpSpPr>
            <a:xfrm>
              <a:off x="5622590" y="2326853"/>
              <a:ext cx="944302" cy="233397"/>
              <a:chOff x="3212610" y="1680550"/>
              <a:chExt cx="1139773" cy="281744"/>
            </a:xfrm>
          </p:grpSpPr>
          <p:sp>
            <p:nvSpPr>
              <p:cNvPr id="61" name="Google Shape;529;p62">
                <a:extLst>
                  <a:ext uri="{FF2B5EF4-FFF2-40B4-BE49-F238E27FC236}">
                    <a16:creationId xmlns:a16="http://schemas.microsoft.com/office/drawing/2014/main" id="{5271E200-B371-4C4A-B01C-6A4B37A5B078}"/>
                  </a:ext>
                </a:extLst>
              </p:cNvPr>
              <p:cNvSpPr/>
              <p:nvPr/>
            </p:nvSpPr>
            <p:spPr>
              <a:xfrm>
                <a:off x="3262675" y="172515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530;p62">
                <a:extLst>
                  <a:ext uri="{FF2B5EF4-FFF2-40B4-BE49-F238E27FC236}">
                    <a16:creationId xmlns:a16="http://schemas.microsoft.com/office/drawing/2014/main" id="{787331A3-E179-4FA4-8BB9-8F389A72C816}"/>
                  </a:ext>
                </a:extLst>
              </p:cNvPr>
              <p:cNvSpPr/>
              <p:nvPr/>
            </p:nvSpPr>
            <p:spPr>
              <a:xfrm>
                <a:off x="3212610" y="168055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531;p62">
                <a:extLst>
                  <a:ext uri="{FF2B5EF4-FFF2-40B4-BE49-F238E27FC236}">
                    <a16:creationId xmlns:a16="http://schemas.microsoft.com/office/drawing/2014/main" id="{82FC58B8-D88B-4316-AC38-C463652852DC}"/>
                  </a:ext>
                </a:extLst>
              </p:cNvPr>
              <p:cNvSpPr/>
              <p:nvPr/>
            </p:nvSpPr>
            <p:spPr>
              <a:xfrm>
                <a:off x="3262675" y="1725149"/>
                <a:ext cx="178271" cy="191100"/>
              </a:xfrm>
              <a:prstGeom prst="roundRect">
                <a:avLst>
                  <a:gd name="adj" fmla="val 16667"/>
                </a:avLst>
              </a:prstGeom>
              <a:solidFill>
                <a:srgbClr val="4569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32;p62">
              <a:extLst>
                <a:ext uri="{FF2B5EF4-FFF2-40B4-BE49-F238E27FC236}">
                  <a16:creationId xmlns:a16="http://schemas.microsoft.com/office/drawing/2014/main" id="{4135E412-0F74-476C-8935-47E1D0B1A594}"/>
                </a:ext>
              </a:extLst>
            </p:cNvPr>
            <p:cNvGrpSpPr/>
            <p:nvPr/>
          </p:nvGrpSpPr>
          <p:grpSpPr>
            <a:xfrm>
              <a:off x="5620799" y="3213856"/>
              <a:ext cx="944302" cy="233397"/>
              <a:chOff x="3210448" y="3457844"/>
              <a:chExt cx="1139773" cy="281744"/>
            </a:xfrm>
          </p:grpSpPr>
          <p:sp>
            <p:nvSpPr>
              <p:cNvPr id="58" name="Google Shape;533;p62">
                <a:extLst>
                  <a:ext uri="{FF2B5EF4-FFF2-40B4-BE49-F238E27FC236}">
                    <a16:creationId xmlns:a16="http://schemas.microsoft.com/office/drawing/2014/main" id="{B5F07E69-B0B5-4F7F-9A7D-E1E16ACABEA9}"/>
                  </a:ext>
                </a:extLst>
              </p:cNvPr>
              <p:cNvSpPr/>
              <p:nvPr/>
            </p:nvSpPr>
            <p:spPr>
              <a:xfrm>
                <a:off x="3260512" y="3502837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34;p62">
                <a:extLst>
                  <a:ext uri="{FF2B5EF4-FFF2-40B4-BE49-F238E27FC236}">
                    <a16:creationId xmlns:a16="http://schemas.microsoft.com/office/drawing/2014/main" id="{CF1B842C-0053-4F49-AEBB-CFD11F657A22}"/>
                  </a:ext>
                </a:extLst>
              </p:cNvPr>
              <p:cNvSpPr/>
              <p:nvPr/>
            </p:nvSpPr>
            <p:spPr>
              <a:xfrm>
                <a:off x="3210448" y="3457844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535;p62">
                <a:extLst>
                  <a:ext uri="{FF2B5EF4-FFF2-40B4-BE49-F238E27FC236}">
                    <a16:creationId xmlns:a16="http://schemas.microsoft.com/office/drawing/2014/main" id="{78C040F2-8DEE-4565-8DBC-5809F4CE6802}"/>
                  </a:ext>
                </a:extLst>
              </p:cNvPr>
              <p:cNvSpPr/>
              <p:nvPr/>
            </p:nvSpPr>
            <p:spPr>
              <a:xfrm>
                <a:off x="3260494" y="3502839"/>
                <a:ext cx="141201" cy="191100"/>
              </a:xfrm>
              <a:custGeom>
                <a:avLst/>
                <a:gdLst/>
                <a:ahLst/>
                <a:cxnLst/>
                <a:rect l="l" t="t" r="r" b="b"/>
                <a:pathLst>
                  <a:path w="20672" h="16695" extrusionOk="0">
                    <a:moveTo>
                      <a:pt x="2647" y="0"/>
                    </a:moveTo>
                    <a:cubicBezTo>
                      <a:pt x="1195" y="0"/>
                      <a:pt x="1" y="1195"/>
                      <a:pt x="1" y="2646"/>
                    </a:cubicBezTo>
                    <a:lnTo>
                      <a:pt x="1" y="14109"/>
                    </a:lnTo>
                    <a:cubicBezTo>
                      <a:pt x="1" y="15560"/>
                      <a:pt x="1195" y="16694"/>
                      <a:pt x="2647" y="16694"/>
                    </a:cubicBezTo>
                    <a:lnTo>
                      <a:pt x="18025" y="16694"/>
                    </a:lnTo>
                    <a:cubicBezTo>
                      <a:pt x="19462" y="16694"/>
                      <a:pt x="20672" y="15560"/>
                      <a:pt x="20672" y="14109"/>
                    </a:cubicBezTo>
                    <a:lnTo>
                      <a:pt x="20672" y="2646"/>
                    </a:lnTo>
                    <a:cubicBezTo>
                      <a:pt x="20672" y="1195"/>
                      <a:pt x="19462" y="0"/>
                      <a:pt x="18025" y="0"/>
                    </a:cubicBezTo>
                    <a:close/>
                  </a:path>
                </a:pathLst>
              </a:custGeom>
              <a:solidFill>
                <a:srgbClr val="4569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337D4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Google Shape;536;p62">
              <a:extLst>
                <a:ext uri="{FF2B5EF4-FFF2-40B4-BE49-F238E27FC236}">
                  <a16:creationId xmlns:a16="http://schemas.microsoft.com/office/drawing/2014/main" id="{D4B5863B-4AB4-4EA8-B487-430AE61908D2}"/>
                </a:ext>
              </a:extLst>
            </p:cNvPr>
            <p:cNvGrpSpPr/>
            <p:nvPr/>
          </p:nvGrpSpPr>
          <p:grpSpPr>
            <a:xfrm>
              <a:off x="5622590" y="2762913"/>
              <a:ext cx="944302" cy="233397"/>
              <a:chOff x="3212610" y="2869329"/>
              <a:chExt cx="1139773" cy="281744"/>
            </a:xfrm>
          </p:grpSpPr>
          <p:sp>
            <p:nvSpPr>
              <p:cNvPr id="55" name="Google Shape;537;p62">
                <a:extLst>
                  <a:ext uri="{FF2B5EF4-FFF2-40B4-BE49-F238E27FC236}">
                    <a16:creationId xmlns:a16="http://schemas.microsoft.com/office/drawing/2014/main" id="{D7E53D50-86CB-4628-A6D2-AD83E549790E}"/>
                  </a:ext>
                </a:extLst>
              </p:cNvPr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CCCCCC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38;p62">
                <a:extLst>
                  <a:ext uri="{FF2B5EF4-FFF2-40B4-BE49-F238E27FC236}">
                    <a16:creationId xmlns:a16="http://schemas.microsoft.com/office/drawing/2014/main" id="{558F592F-5075-4F8D-93B5-703B35FDAA72}"/>
                  </a:ext>
                </a:extLst>
              </p:cNvPr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" name="Google Shape;528;p62">
            <a:extLst>
              <a:ext uri="{FF2B5EF4-FFF2-40B4-BE49-F238E27FC236}">
                <a16:creationId xmlns:a16="http://schemas.microsoft.com/office/drawing/2014/main" id="{0F7CBE1F-9AEB-431C-8962-B3D2C7970A74}"/>
              </a:ext>
            </a:extLst>
          </p:cNvPr>
          <p:cNvGrpSpPr/>
          <p:nvPr/>
        </p:nvGrpSpPr>
        <p:grpSpPr>
          <a:xfrm>
            <a:off x="2653325" y="3776585"/>
            <a:ext cx="996332" cy="184589"/>
            <a:chOff x="3212610" y="1680550"/>
            <a:chExt cx="1139773" cy="281744"/>
          </a:xfrm>
        </p:grpSpPr>
        <p:sp>
          <p:nvSpPr>
            <p:cNvPr id="78" name="Google Shape;529;p62">
              <a:extLst>
                <a:ext uri="{FF2B5EF4-FFF2-40B4-BE49-F238E27FC236}">
                  <a16:creationId xmlns:a16="http://schemas.microsoft.com/office/drawing/2014/main" id="{793ED3E2-8DDC-4207-ABA0-6EB73C3AC3D9}"/>
                </a:ext>
              </a:extLst>
            </p:cNvPr>
            <p:cNvSpPr/>
            <p:nvPr/>
          </p:nvSpPr>
          <p:spPr>
            <a:xfrm>
              <a:off x="3262675" y="1725150"/>
              <a:ext cx="1035300" cy="1911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530;p62">
              <a:extLst>
                <a:ext uri="{FF2B5EF4-FFF2-40B4-BE49-F238E27FC236}">
                  <a16:creationId xmlns:a16="http://schemas.microsoft.com/office/drawing/2014/main" id="{26E96358-50CD-4E6E-A6C7-A1B6B073C4A1}"/>
                </a:ext>
              </a:extLst>
            </p:cNvPr>
            <p:cNvSpPr/>
            <p:nvPr/>
          </p:nvSpPr>
          <p:spPr>
            <a:xfrm>
              <a:off x="3212610" y="1680550"/>
              <a:ext cx="1139773" cy="281744"/>
            </a:xfrm>
            <a:custGeom>
              <a:avLst/>
              <a:gdLst/>
              <a:ahLst/>
              <a:cxnLst/>
              <a:rect l="l" t="t" r="r" b="b"/>
              <a:pathLst>
                <a:path w="90548" h="24709" extrusionOk="0">
                  <a:moveTo>
                    <a:pt x="86646" y="514"/>
                  </a:moveTo>
                  <a:cubicBezTo>
                    <a:pt x="88537" y="514"/>
                    <a:pt x="90049" y="2027"/>
                    <a:pt x="90049" y="3841"/>
                  </a:cubicBezTo>
                  <a:lnTo>
                    <a:pt x="90049" y="20792"/>
                  </a:lnTo>
                  <a:cubicBezTo>
                    <a:pt x="90049" y="22682"/>
                    <a:pt x="88537" y="24195"/>
                    <a:pt x="86646" y="24195"/>
                  </a:cubicBezTo>
                  <a:lnTo>
                    <a:pt x="3917" y="24195"/>
                  </a:lnTo>
                  <a:cubicBezTo>
                    <a:pt x="2027" y="24195"/>
                    <a:pt x="515" y="22682"/>
                    <a:pt x="515" y="20792"/>
                  </a:cubicBezTo>
                  <a:lnTo>
                    <a:pt x="515" y="3841"/>
                  </a:lnTo>
                  <a:cubicBezTo>
                    <a:pt x="515" y="2027"/>
                    <a:pt x="2027" y="514"/>
                    <a:pt x="3917" y="514"/>
                  </a:cubicBezTo>
                  <a:close/>
                  <a:moveTo>
                    <a:pt x="3917" y="0"/>
                  </a:moveTo>
                  <a:cubicBezTo>
                    <a:pt x="1770" y="0"/>
                    <a:pt x="1" y="1709"/>
                    <a:pt x="1" y="3841"/>
                  </a:cubicBezTo>
                  <a:lnTo>
                    <a:pt x="1" y="20792"/>
                  </a:lnTo>
                  <a:cubicBezTo>
                    <a:pt x="1" y="22939"/>
                    <a:pt x="1770" y="24709"/>
                    <a:pt x="3917" y="24709"/>
                  </a:cubicBezTo>
                  <a:lnTo>
                    <a:pt x="86646" y="24709"/>
                  </a:lnTo>
                  <a:cubicBezTo>
                    <a:pt x="88779" y="24709"/>
                    <a:pt x="90548" y="22939"/>
                    <a:pt x="90548" y="20792"/>
                  </a:cubicBezTo>
                  <a:lnTo>
                    <a:pt x="90548" y="3841"/>
                  </a:lnTo>
                  <a:cubicBezTo>
                    <a:pt x="90548" y="1709"/>
                    <a:pt x="88779" y="0"/>
                    <a:pt x="86646" y="0"/>
                  </a:cubicBezTo>
                  <a:close/>
                </a:path>
              </a:pathLst>
            </a:custGeom>
            <a:solidFill>
              <a:srgbClr val="073763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531;p62">
              <a:extLst>
                <a:ext uri="{FF2B5EF4-FFF2-40B4-BE49-F238E27FC236}">
                  <a16:creationId xmlns:a16="http://schemas.microsoft.com/office/drawing/2014/main" id="{3A0CE8F0-169C-479E-B85B-4CE5434FD9BF}"/>
                </a:ext>
              </a:extLst>
            </p:cNvPr>
            <p:cNvSpPr/>
            <p:nvPr/>
          </p:nvSpPr>
          <p:spPr>
            <a:xfrm>
              <a:off x="3262675" y="1725149"/>
              <a:ext cx="60558" cy="191100"/>
            </a:xfrm>
            <a:prstGeom prst="roundRect">
              <a:avLst>
                <a:gd name="adj" fmla="val 16667"/>
              </a:avLst>
            </a:prstGeom>
            <a:solidFill>
              <a:srgbClr val="00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84" name="Connettore a gomito 83">
            <a:extLst>
              <a:ext uri="{FF2B5EF4-FFF2-40B4-BE49-F238E27FC236}">
                <a16:creationId xmlns:a16="http://schemas.microsoft.com/office/drawing/2014/main" id="{E63D333E-22EF-4E88-882A-1A2860E21223}"/>
              </a:ext>
            </a:extLst>
          </p:cNvPr>
          <p:cNvCxnSpPr/>
          <p:nvPr/>
        </p:nvCxnSpPr>
        <p:spPr>
          <a:xfrm>
            <a:off x="3647770" y="1772136"/>
            <a:ext cx="1468297" cy="1035829"/>
          </a:xfrm>
          <a:prstGeom prst="bentConnector3">
            <a:avLst/>
          </a:prstGeom>
          <a:ln w="12700">
            <a:solidFill>
              <a:srgbClr val="073763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Google Shape;555;p62">
            <a:extLst>
              <a:ext uri="{FF2B5EF4-FFF2-40B4-BE49-F238E27FC236}">
                <a16:creationId xmlns:a16="http://schemas.microsoft.com/office/drawing/2014/main" id="{7E3B7238-763E-4222-9C58-AB8ECDDCFD86}"/>
              </a:ext>
            </a:extLst>
          </p:cNvPr>
          <p:cNvCxnSpPr>
            <a:cxnSpLocks/>
          </p:cNvCxnSpPr>
          <p:nvPr/>
        </p:nvCxnSpPr>
        <p:spPr>
          <a:xfrm>
            <a:off x="5580529" y="3302490"/>
            <a:ext cx="2461444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559;p62">
            <a:extLst>
              <a:ext uri="{FF2B5EF4-FFF2-40B4-BE49-F238E27FC236}">
                <a16:creationId xmlns:a16="http://schemas.microsoft.com/office/drawing/2014/main" id="{82BE22D8-D14C-420A-92F5-EF312CFC1A5B}"/>
              </a:ext>
            </a:extLst>
          </p:cNvPr>
          <p:cNvSpPr txBox="1"/>
          <p:nvPr/>
        </p:nvSpPr>
        <p:spPr>
          <a:xfrm>
            <a:off x="5550505" y="2929920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14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Guadagno stimato a sei mesi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7" name="Google Shape;561;p62">
            <a:extLst>
              <a:ext uri="{FF2B5EF4-FFF2-40B4-BE49-F238E27FC236}">
                <a16:creationId xmlns:a16="http://schemas.microsoft.com/office/drawing/2014/main" id="{33AB6AAA-C9B1-4858-AC7B-3A2920F79187}"/>
              </a:ext>
            </a:extLst>
          </p:cNvPr>
          <p:cNvSpPr txBox="1"/>
          <p:nvPr/>
        </p:nvSpPr>
        <p:spPr>
          <a:xfrm>
            <a:off x="6699929" y="2386926"/>
            <a:ext cx="863107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" sz="3600" b="0" i="0" u="none" strike="noStrike" kern="0" cap="none" spc="0" normalizeH="0" baseline="0" noProof="0" dirty="0">
                <a:ln>
                  <a:noFill/>
                </a:ln>
                <a:solidFill>
                  <a:srgbClr val="00D6C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+ 5% 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D6C0"/>
              </a:solidFill>
              <a:effectLst/>
              <a:uLnTx/>
              <a:uFillTx/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" name="Google Shape;574;p62">
            <a:extLst>
              <a:ext uri="{FF2B5EF4-FFF2-40B4-BE49-F238E27FC236}">
                <a16:creationId xmlns:a16="http://schemas.microsoft.com/office/drawing/2014/main" id="{08927473-4BB5-4EE8-87FE-AB0670214541}"/>
              </a:ext>
            </a:extLst>
          </p:cNvPr>
          <p:cNvGrpSpPr/>
          <p:nvPr/>
        </p:nvGrpSpPr>
        <p:grpSpPr>
          <a:xfrm>
            <a:off x="6137653" y="2484197"/>
            <a:ext cx="348568" cy="348541"/>
            <a:chOff x="-66165478" y="1914325"/>
            <a:chExt cx="316650" cy="316625"/>
          </a:xfrm>
        </p:grpSpPr>
        <p:sp>
          <p:nvSpPr>
            <p:cNvPr id="139" name="Google Shape;575;p62">
              <a:extLst>
                <a:ext uri="{FF2B5EF4-FFF2-40B4-BE49-F238E27FC236}">
                  <a16:creationId xmlns:a16="http://schemas.microsoft.com/office/drawing/2014/main" id="{B0F66FE7-CA9C-4A8D-82C6-53EF19A2177E}"/>
                </a:ext>
              </a:extLst>
            </p:cNvPr>
            <p:cNvSpPr/>
            <p:nvPr/>
          </p:nvSpPr>
          <p:spPr>
            <a:xfrm>
              <a:off x="-66058353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576;p62">
              <a:extLst>
                <a:ext uri="{FF2B5EF4-FFF2-40B4-BE49-F238E27FC236}">
                  <a16:creationId xmlns:a16="http://schemas.microsoft.com/office/drawing/2014/main" id="{D93F7FE6-D1D4-4089-B615-A3E996020D20}"/>
                </a:ext>
              </a:extLst>
            </p:cNvPr>
            <p:cNvSpPr/>
            <p:nvPr/>
          </p:nvSpPr>
          <p:spPr>
            <a:xfrm>
              <a:off x="-66165478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31;p62">
            <a:extLst>
              <a:ext uri="{FF2B5EF4-FFF2-40B4-BE49-F238E27FC236}">
                <a16:creationId xmlns:a16="http://schemas.microsoft.com/office/drawing/2014/main" id="{DAE2DD5A-8DFD-9348-8156-BC288AE4423B}"/>
              </a:ext>
            </a:extLst>
          </p:cNvPr>
          <p:cNvSpPr/>
          <p:nvPr/>
        </p:nvSpPr>
        <p:spPr>
          <a:xfrm>
            <a:off x="2697089" y="3090641"/>
            <a:ext cx="155836" cy="125202"/>
          </a:xfrm>
          <a:prstGeom prst="roundRect">
            <a:avLst>
              <a:gd name="adj" fmla="val 16667"/>
            </a:avLst>
          </a:prstGeom>
          <a:solidFill>
            <a:srgbClr val="456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0" name="Connettore a gomito 83">
            <a:extLst>
              <a:ext uri="{FF2B5EF4-FFF2-40B4-BE49-F238E27FC236}">
                <a16:creationId xmlns:a16="http://schemas.microsoft.com/office/drawing/2014/main" id="{23A04A9C-4FBF-B148-8E8B-6A5F2909ACDE}"/>
              </a:ext>
            </a:extLst>
          </p:cNvPr>
          <p:cNvCxnSpPr>
            <a:cxnSpLocks/>
          </p:cNvCxnSpPr>
          <p:nvPr/>
        </p:nvCxnSpPr>
        <p:spPr>
          <a:xfrm flipV="1">
            <a:off x="3649657" y="2810949"/>
            <a:ext cx="1464339" cy="1057457"/>
          </a:xfrm>
          <a:prstGeom prst="bentConnector3">
            <a:avLst>
              <a:gd name="adj1" fmla="val 50000"/>
            </a:avLst>
          </a:prstGeom>
          <a:ln w="12700">
            <a:solidFill>
              <a:srgbClr val="073763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7D5C28DE-BBFD-EA49-ABCB-E108F5FAEBD1}"/>
              </a:ext>
            </a:extLst>
          </p:cNvPr>
          <p:cNvCxnSpPr/>
          <p:nvPr/>
        </p:nvCxnSpPr>
        <p:spPr>
          <a:xfrm>
            <a:off x="3643947" y="2807898"/>
            <a:ext cx="737970" cy="0"/>
          </a:xfrm>
          <a:prstGeom prst="line">
            <a:avLst/>
          </a:prstGeom>
          <a:ln w="12700">
            <a:solidFill>
              <a:srgbClr val="07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1 76">
            <a:extLst>
              <a:ext uri="{FF2B5EF4-FFF2-40B4-BE49-F238E27FC236}">
                <a16:creationId xmlns:a16="http://schemas.microsoft.com/office/drawing/2014/main" id="{D3DF26A0-961F-5049-AE29-402793A0A1B8}"/>
              </a:ext>
            </a:extLst>
          </p:cNvPr>
          <p:cNvCxnSpPr/>
          <p:nvPr/>
        </p:nvCxnSpPr>
        <p:spPr>
          <a:xfrm>
            <a:off x="3643947" y="3144097"/>
            <a:ext cx="737970" cy="0"/>
          </a:xfrm>
          <a:prstGeom prst="line">
            <a:avLst/>
          </a:prstGeom>
          <a:ln w="12700">
            <a:solidFill>
              <a:srgbClr val="07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1 80">
            <a:extLst>
              <a:ext uri="{FF2B5EF4-FFF2-40B4-BE49-F238E27FC236}">
                <a16:creationId xmlns:a16="http://schemas.microsoft.com/office/drawing/2014/main" id="{EDD756CE-1175-984B-BA48-381FB97D65BA}"/>
              </a:ext>
            </a:extLst>
          </p:cNvPr>
          <p:cNvCxnSpPr/>
          <p:nvPr/>
        </p:nvCxnSpPr>
        <p:spPr>
          <a:xfrm>
            <a:off x="3643947" y="3509669"/>
            <a:ext cx="737970" cy="0"/>
          </a:xfrm>
          <a:prstGeom prst="line">
            <a:avLst/>
          </a:prstGeom>
          <a:ln w="12700">
            <a:solidFill>
              <a:srgbClr val="07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oogle Shape;555;p62">
            <a:extLst>
              <a:ext uri="{FF2B5EF4-FFF2-40B4-BE49-F238E27FC236}">
                <a16:creationId xmlns:a16="http://schemas.microsoft.com/office/drawing/2014/main" id="{0143558E-743D-FC4A-9652-26774A124A4A}"/>
              </a:ext>
            </a:extLst>
          </p:cNvPr>
          <p:cNvCxnSpPr>
            <a:cxnSpLocks/>
          </p:cNvCxnSpPr>
          <p:nvPr/>
        </p:nvCxnSpPr>
        <p:spPr>
          <a:xfrm>
            <a:off x="5580529" y="2284758"/>
            <a:ext cx="2461444" cy="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Connettore 1 85">
            <a:extLst>
              <a:ext uri="{FF2B5EF4-FFF2-40B4-BE49-F238E27FC236}">
                <a16:creationId xmlns:a16="http://schemas.microsoft.com/office/drawing/2014/main" id="{D8E5B36D-89B0-DD40-A5E9-7EAD9CDAD1E0}"/>
              </a:ext>
            </a:extLst>
          </p:cNvPr>
          <p:cNvCxnSpPr/>
          <p:nvPr/>
        </p:nvCxnSpPr>
        <p:spPr>
          <a:xfrm>
            <a:off x="3643947" y="2479936"/>
            <a:ext cx="737970" cy="0"/>
          </a:xfrm>
          <a:prstGeom prst="line">
            <a:avLst/>
          </a:prstGeom>
          <a:ln w="12700">
            <a:solidFill>
              <a:srgbClr val="07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1 87">
            <a:extLst>
              <a:ext uri="{FF2B5EF4-FFF2-40B4-BE49-F238E27FC236}">
                <a16:creationId xmlns:a16="http://schemas.microsoft.com/office/drawing/2014/main" id="{92293D50-26F3-8740-99C9-EB20CC04586B}"/>
              </a:ext>
            </a:extLst>
          </p:cNvPr>
          <p:cNvCxnSpPr/>
          <p:nvPr/>
        </p:nvCxnSpPr>
        <p:spPr>
          <a:xfrm>
            <a:off x="3643947" y="2123133"/>
            <a:ext cx="737970" cy="0"/>
          </a:xfrm>
          <a:prstGeom prst="line">
            <a:avLst/>
          </a:prstGeom>
          <a:ln w="12700">
            <a:solidFill>
              <a:srgbClr val="073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Google Shape;986;p77">
            <a:extLst>
              <a:ext uri="{FF2B5EF4-FFF2-40B4-BE49-F238E27FC236}">
                <a16:creationId xmlns:a16="http://schemas.microsoft.com/office/drawing/2014/main" id="{5558AECE-391C-764C-9DB8-1FFC33EB1BF9}"/>
              </a:ext>
            </a:extLst>
          </p:cNvPr>
          <p:cNvSpPr txBox="1">
            <a:spLocks/>
          </p:cNvSpPr>
          <p:nvPr/>
        </p:nvSpPr>
        <p:spPr>
          <a:xfrm flipH="1">
            <a:off x="1788722" y="1200968"/>
            <a:ext cx="2478922" cy="39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66666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PORTAFOGLIO</a:t>
            </a:r>
          </a:p>
        </p:txBody>
      </p:sp>
    </p:spTree>
    <p:extLst>
      <p:ext uri="{BB962C8B-B14F-4D97-AF65-F5344CB8AC3E}">
        <p14:creationId xmlns:p14="http://schemas.microsoft.com/office/powerpoint/2010/main" val="332984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81"/>
          <p:cNvSpPr txBox="1">
            <a:spLocks noGrp="1"/>
          </p:cNvSpPr>
          <p:nvPr>
            <p:ph type="ctrTitle"/>
          </p:nvPr>
        </p:nvSpPr>
        <p:spPr>
          <a:xfrm>
            <a:off x="907676" y="376498"/>
            <a:ext cx="6333566" cy="3435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GRAZIE PER L’ATTENZIONE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53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TEORIA DEL PORTAFOGLIO</a:t>
            </a:r>
            <a:endParaRPr dirty="0"/>
          </a:p>
        </p:txBody>
      </p:sp>
      <p:sp>
        <p:nvSpPr>
          <p:cNvPr id="451" name="Google Shape;451;p56"/>
          <p:cNvSpPr txBox="1">
            <a:spLocks noGrp="1"/>
          </p:cNvSpPr>
          <p:nvPr>
            <p:ph type="title" idx="2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TEORIA DI MARKO</a:t>
            </a:r>
            <a:r>
              <a:rPr lang="it-IT" sz="2800" dirty="0"/>
              <a:t>WITZ</a:t>
            </a:r>
            <a:endParaRPr sz="2800" dirty="0">
              <a:solidFill>
                <a:srgbClr val="073763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D6A75A-3B82-4E9C-9B6B-0BA72460848B}"/>
              </a:ext>
            </a:extLst>
          </p:cNvPr>
          <p:cNvSpPr txBox="1"/>
          <p:nvPr/>
        </p:nvSpPr>
        <p:spPr>
          <a:xfrm>
            <a:off x="1477925" y="2145751"/>
            <a:ext cx="2828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Nella teoria </a:t>
            </a:r>
            <a:r>
              <a:rPr kumimoji="0" lang="it-IT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moderna del portafoglio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si </a:t>
            </a: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solidFill>
                  <a:srgbClr val="45698A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definisce frontiera dei portafogli efficienti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45698A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 </a:t>
            </a:r>
            <a:r>
              <a:rPr kumimoji="0" lang="it-IT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l’insieme dei portafogli che, rispetto ad una data volatilità massimizzano il ritorno atteso.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4E3455D-C594-4D89-91BC-2FFE7ADF0B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80344" y="1484131"/>
            <a:ext cx="2884968" cy="2175238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8B1AB2B-2EEB-4173-A0ED-52D939E7FE41}"/>
              </a:ext>
            </a:extLst>
          </p:cNvPr>
          <p:cNvCxnSpPr>
            <a:cxnSpLocks/>
          </p:cNvCxnSpPr>
          <p:nvPr/>
        </p:nvCxnSpPr>
        <p:spPr>
          <a:xfrm>
            <a:off x="6096000" y="2832735"/>
            <a:ext cx="0" cy="643890"/>
          </a:xfrm>
          <a:prstGeom prst="line">
            <a:avLst/>
          </a:prstGeom>
          <a:ln w="19050">
            <a:solidFill>
              <a:srgbClr val="6BD3C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E0311E3-3D8B-49C6-AD46-1A6C643E7F8B}"/>
              </a:ext>
            </a:extLst>
          </p:cNvPr>
          <p:cNvCxnSpPr>
            <a:cxnSpLocks/>
          </p:cNvCxnSpPr>
          <p:nvPr/>
        </p:nvCxnSpPr>
        <p:spPr>
          <a:xfrm>
            <a:off x="7453423" y="1962150"/>
            <a:ext cx="0" cy="1514475"/>
          </a:xfrm>
          <a:prstGeom prst="line">
            <a:avLst/>
          </a:prstGeom>
          <a:ln w="19050">
            <a:solidFill>
              <a:srgbClr val="6BD3C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34BFEB4-B20F-479A-BCE3-4BA08AF9E78F}"/>
              </a:ext>
            </a:extLst>
          </p:cNvPr>
          <p:cNvSpPr/>
          <p:nvPr/>
        </p:nvSpPr>
        <p:spPr>
          <a:xfrm>
            <a:off x="3247480" y="1230300"/>
            <a:ext cx="2238903" cy="701749"/>
          </a:xfrm>
          <a:prstGeom prst="roundRect">
            <a:avLst/>
          </a:prstGeom>
          <a:solidFill>
            <a:srgbClr val="6BD3C9">
              <a:alpha val="30000"/>
            </a:srgbClr>
          </a:solidFill>
          <a:ln>
            <a:solidFill>
              <a:srgbClr val="45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2E05D9-83B7-42A5-90D8-B60B288FC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4100"/>
            <a:ext cx="8733865" cy="946200"/>
          </a:xfrm>
        </p:spPr>
        <p:txBody>
          <a:bodyPr/>
          <a:lstStyle/>
          <a:p>
            <a:r>
              <a:rPr lang="it-IT" dirty="0"/>
              <a:t>INDICE DI SHARPE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CAC5A7D-4A9C-42E0-B807-441A71BF6861}"/>
                  </a:ext>
                </a:extLst>
              </p:cNvPr>
              <p:cNvSpPr txBox="1"/>
              <p:nvPr/>
            </p:nvSpPr>
            <p:spPr>
              <a:xfrm>
                <a:off x="3247480" y="1355184"/>
                <a:ext cx="2238903" cy="4519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𝑆h𝑎𝑟𝑝𝑒</m:t>
                      </m:r>
                      <m:r>
                        <a:rPr kumimoji="0" lang="it-IT" sz="14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kumimoji="0" lang="it-IT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𝐸</m:t>
                              </m:r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 [</m:t>
                              </m:r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𝑃</m:t>
                              </m:r>
                            </m:sub>
                          </m:s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]−</m:t>
                          </m:r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𝑟𝑓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Roboto Slab Light" panose="020B0604020202020204" charset="0"/>
                  <a:ea typeface="Roboto Slab Light" panose="020B0604020202020204" charset="0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CAC5A7D-4A9C-42E0-B807-441A71BF6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480" y="1355184"/>
                <a:ext cx="2238903" cy="451983"/>
              </a:xfrm>
              <a:prstGeom prst="rect">
                <a:avLst/>
              </a:prstGeom>
              <a:blipFill>
                <a:blip r:embed="rId2"/>
                <a:stretch>
                  <a:fillRect t="-5556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68B59B-060F-435D-B0D5-1A77943FFFD0}"/>
              </a:ext>
            </a:extLst>
          </p:cNvPr>
          <p:cNvSpPr txBox="1"/>
          <p:nvPr/>
        </p:nvSpPr>
        <p:spPr>
          <a:xfrm>
            <a:off x="1" y="2294296"/>
            <a:ext cx="8733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dove, considerato un portafoglio composto da due soli titoli dove A è più volatile di B, si ha che il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45698A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ritorno atteso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45698A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 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è: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A83FCB-6380-4345-BDAD-1D358D1985F0}"/>
                  </a:ext>
                </a:extLst>
              </p:cNvPr>
              <p:cNvSpPr txBox="1"/>
              <p:nvPr/>
            </p:nvSpPr>
            <p:spPr>
              <a:xfrm>
                <a:off x="0" y="2846058"/>
                <a:ext cx="873386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𝐸</m:t>
                          </m:r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[</m:t>
                          </m:r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𝑅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𝑃</m:t>
                          </m:r>
                        </m:sub>
                      </m:sSub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]=</m:t>
                      </m:r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</m:t>
                          </m:r>
                        </m:sub>
                      </m:sSub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</m:t>
                          </m:r>
                        </m:sub>
                      </m:sSub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d>
                        <m:d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bPr>
                            <m:e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𝐸</m:t>
                      </m:r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[</m:t>
                      </m:r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𝑅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𝐵</m:t>
                          </m:r>
                        </m:sub>
                      </m:sSub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]</m:t>
                      </m:r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A83FCB-6380-4345-BDAD-1D358D19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46058"/>
                <a:ext cx="8733864" cy="215444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359ED5-C16D-43B6-9870-7849868CE305}"/>
                  </a:ext>
                </a:extLst>
              </p:cNvPr>
              <p:cNvSpPr txBox="1"/>
              <p:nvPr/>
            </p:nvSpPr>
            <p:spPr>
              <a:xfrm>
                <a:off x="0" y="3924185"/>
                <a:ext cx="8733864" cy="218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Sup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𝜎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𝑃</m:t>
                          </m:r>
                        </m:sub>
                        <m:sup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bSup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sSup>
                        <m:sSup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it-IT" sz="14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+2</m:t>
                      </m:r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𝜔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𝜎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</m:t>
                          </m:r>
                        </m:sub>
                      </m:sSub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𝜎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𝜌</m:t>
                          </m:r>
                        </m:e>
                        <m:sub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𝐴𝐵</m:t>
                          </m:r>
                        </m:sub>
                      </m:sSub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E8359ED5-C16D-43B6-9870-7849868CE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24185"/>
                <a:ext cx="8733864" cy="218393"/>
              </a:xfrm>
              <a:prstGeom prst="rect">
                <a:avLst/>
              </a:prstGeom>
              <a:blipFill>
                <a:blip r:embed="rId4"/>
                <a:stretch>
                  <a:fillRect b="-3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8F8C16-9BD2-410B-B977-0A96DD446840}"/>
              </a:ext>
            </a:extLst>
          </p:cNvPr>
          <p:cNvSpPr txBox="1"/>
          <p:nvPr/>
        </p:nvSpPr>
        <p:spPr>
          <a:xfrm>
            <a:off x="0" y="3416637"/>
            <a:ext cx="87338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E la </a:t>
            </a:r>
            <a:r>
              <a:rPr kumimoji="0" lang="it-IT" sz="1100" b="1" i="0" u="none" strike="noStrike" kern="0" cap="none" spc="0" normalizeH="0" baseline="0" noProof="0" dirty="0">
                <a:ln>
                  <a:noFill/>
                </a:ln>
                <a:solidFill>
                  <a:srgbClr val="45698A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varianza del portafoglio </a:t>
            </a: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è:</a:t>
            </a:r>
          </a:p>
        </p:txBody>
      </p:sp>
    </p:spTree>
    <p:extLst>
      <p:ext uri="{BB962C8B-B14F-4D97-AF65-F5344CB8AC3E}">
        <p14:creationId xmlns:p14="http://schemas.microsoft.com/office/powerpoint/2010/main" val="386526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77A3F15-30C1-47B4-A991-B9CC28741DCA}"/>
              </a:ext>
            </a:extLst>
          </p:cNvPr>
          <p:cNvSpPr/>
          <p:nvPr/>
        </p:nvSpPr>
        <p:spPr>
          <a:xfrm>
            <a:off x="2731265" y="4001711"/>
            <a:ext cx="3581190" cy="701749"/>
          </a:xfrm>
          <a:prstGeom prst="roundRect">
            <a:avLst/>
          </a:prstGeom>
          <a:solidFill>
            <a:srgbClr val="6BD3C9">
              <a:alpha val="30000"/>
            </a:srgbClr>
          </a:solidFill>
          <a:ln>
            <a:solidFill>
              <a:srgbClr val="456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B3A9AE-DD95-4FE1-A3CE-5051FBB454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FUNZIONE DI PENALITÁ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2EEF0E-64CE-4E1E-8859-A284EF13D71C}"/>
                  </a:ext>
                </a:extLst>
              </p:cNvPr>
              <p:cNvSpPr txBox="1"/>
              <p:nvPr/>
            </p:nvSpPr>
            <p:spPr>
              <a:xfrm>
                <a:off x="4958481" y="2433759"/>
                <a:ext cx="328763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it-IT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dPr>
                              <m:e>
                                <m: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𝑥</m:t>
                                </m:r>
                                <m: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,</m:t>
                                </m:r>
                                <m: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𝑐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𝑓</m:t>
                    </m:r>
                    <m:d>
                      <m:d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+</m:t>
                    </m:r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𝑐</m:t>
                    </m:r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𝜙</m:t>
                    </m:r>
                    <m:d>
                      <m:d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con </a:t>
                </a:r>
                <a14:m>
                  <m:oMath xmlns:m="http://schemas.openxmlformats.org/officeDocument/2006/math"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𝑥</m:t>
                    </m:r>
                    <m:r>
                      <a:rPr kumimoji="0" lang="it-IT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∈</m:t>
                    </m:r>
                    <m:sSup>
                      <m:sSupPr>
                        <m:ctrlPr>
                          <a:rPr kumimoji="0" lang="it-IT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pPr>
                      <m:e>
                        <m:r>
                          <a:rPr kumimoji="0" lang="it-IT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𝑅</m:t>
                        </m:r>
                      </m:e>
                      <m:sup>
                        <m:r>
                          <a:rPr kumimoji="0" lang="it-IT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𝑛</m:t>
                        </m:r>
                      </m:sup>
                    </m:sSup>
                  </m:oMath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F2EEF0E-64CE-4E1E-8859-A284EF13D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81" y="2433759"/>
                <a:ext cx="3287633" cy="430887"/>
              </a:xfrm>
              <a:prstGeom prst="rect">
                <a:avLst/>
              </a:prstGeom>
              <a:blipFill>
                <a:blip r:embed="rId2"/>
                <a:stretch>
                  <a:fillRect t="-147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5870A8C-E7A4-4E8B-868C-050C9B67922D}"/>
                  </a:ext>
                </a:extLst>
              </p:cNvPr>
              <p:cNvSpPr txBox="1"/>
              <p:nvPr/>
            </p:nvSpPr>
            <p:spPr>
              <a:xfrm>
                <a:off x="950524" y="3263265"/>
                <a:ext cx="3207801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it-IT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Dove </a:t>
                </a:r>
                <a14:m>
                  <m:oMath xmlns:m="http://schemas.openxmlformats.org/officeDocument/2006/math">
                    <m:r>
                      <a:rPr kumimoji="0" lang="it-IT" sz="105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𝜙</m:t>
                    </m:r>
                    <m:d>
                      <m:dPr>
                        <m:ctrlPr>
                          <a:rPr kumimoji="0" lang="it-IT" sz="10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it-IT" sz="105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kumimoji="0" lang="it-IT" sz="105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it-IT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tale da soddisfare le seguenti proprietà: 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5870A8C-E7A4-4E8B-868C-050C9B679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24" y="3263265"/>
                <a:ext cx="3207801" cy="161583"/>
              </a:xfrm>
              <a:prstGeom prst="rect">
                <a:avLst/>
              </a:prstGeom>
              <a:blipFill>
                <a:blip r:embed="rId3"/>
                <a:stretch>
                  <a:fillRect l="-2372" t="-21429" r="-1581" b="-4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1E3B14-2632-4EDD-B38C-B4D1A1457C58}"/>
              </a:ext>
            </a:extLst>
          </p:cNvPr>
          <p:cNvSpPr txBox="1"/>
          <p:nvPr/>
        </p:nvSpPr>
        <p:spPr>
          <a:xfrm>
            <a:off x="845169" y="1348275"/>
            <a:ext cx="3676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Supponiamo di dover risolvere il seguente problema: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51C74E3-E6F6-4661-A865-221804971CC8}"/>
                  </a:ext>
                </a:extLst>
              </p:cNvPr>
              <p:cNvSpPr txBox="1"/>
              <p:nvPr/>
            </p:nvSpPr>
            <p:spPr>
              <a:xfrm>
                <a:off x="4908176" y="1371358"/>
                <a:ext cx="1694122" cy="279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it-IT" sz="14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kumimoji="0" lang="it-IT" sz="14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x</m:t>
                            </m:r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sSupPr>
                              <m:e>
                                <m: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kumimoji="0" lang="it-IT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7376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𝑛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𝑓</m:t>
                        </m:r>
                        <m:d>
                          <m:d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7376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  </a:t>
                </a:r>
                <a:r>
                  <a:rPr kumimoji="0" lang="it-IT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Roboto Slab Light" panose="020B0604020202020204" charset="0"/>
                    <a:ea typeface="Roboto Slab Light" panose="020B0604020202020204" charset="0"/>
                    <a:cs typeface="Arial"/>
                    <a:sym typeface="Arial"/>
                  </a:rPr>
                  <a:t>tale che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51C74E3-E6F6-4661-A865-221804971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76" y="1371358"/>
                <a:ext cx="1694122" cy="279307"/>
              </a:xfrm>
              <a:prstGeom prst="rect">
                <a:avLst/>
              </a:prstGeom>
              <a:blipFill>
                <a:blip r:embed="rId4"/>
                <a:stretch>
                  <a:fillRect l="-2222" t="-4545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F0D9B03-4434-4D43-B46D-0D915250F670}"/>
                  </a:ext>
                </a:extLst>
              </p:cNvPr>
              <p:cNvSpPr txBox="1"/>
              <p:nvPr/>
            </p:nvSpPr>
            <p:spPr>
              <a:xfrm>
                <a:off x="6773985" y="1230300"/>
                <a:ext cx="9528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h</m:t>
                      </m:r>
                      <m:d>
                        <m:d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𝑎</m:t>
                      </m:r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𝑔</m:t>
                      </m:r>
                      <m:d>
                        <m:d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𝑏</m:t>
                      </m:r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F0D9B03-4434-4D43-B46D-0D915250F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985" y="1230300"/>
                <a:ext cx="95282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arentesi graffa aperta 11">
            <a:extLst>
              <a:ext uri="{FF2B5EF4-FFF2-40B4-BE49-F238E27FC236}">
                <a16:creationId xmlns:a16="http://schemas.microsoft.com/office/drawing/2014/main" id="{C8ED6781-8417-4935-AEC6-C52F72702A67}"/>
              </a:ext>
            </a:extLst>
          </p:cNvPr>
          <p:cNvSpPr/>
          <p:nvPr/>
        </p:nvSpPr>
        <p:spPr>
          <a:xfrm>
            <a:off x="6773982" y="1230300"/>
            <a:ext cx="148856" cy="54888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3D73CF9-D420-4354-8975-29CA85E0CCCC}"/>
              </a:ext>
            </a:extLst>
          </p:cNvPr>
          <p:cNvSpPr txBox="1"/>
          <p:nvPr/>
        </p:nvSpPr>
        <p:spPr>
          <a:xfrm>
            <a:off x="845169" y="2382754"/>
            <a:ext cx="35811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Applicando gli algoritmi di penalità viene definito il seguente problema ausiliario: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CD84DB2-8D4E-4B37-AA25-FA2DFE95D7B0}"/>
                  </a:ext>
                </a:extLst>
              </p:cNvPr>
              <p:cNvSpPr txBox="1"/>
              <p:nvPr/>
            </p:nvSpPr>
            <p:spPr>
              <a:xfrm>
                <a:off x="5167588" y="3082437"/>
                <a:ext cx="27400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it-IT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𝜙</m:t>
                      </m:r>
                      <m:d>
                        <m:dPr>
                          <m:ctrlPr>
                            <a:rPr kumimoji="0" lang="it-IT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it-IT" sz="12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kumimoji="0" lang="it-IT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kumimoji="0" lang="it-IT" sz="12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𝑐𝑜𝑛𝑡𝑖𝑛𝑢𝑎</m:t>
                      </m:r>
                    </m:oMath>
                  </m:oMathPara>
                </a14:m>
                <a:endPara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it-IT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𝜙</m:t>
                    </m:r>
                    <m:d>
                      <m:dPr>
                        <m:ctrlPr>
                          <a:rPr kumimoji="0" lang="it-IT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it-IT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kumimoji="0" lang="it-IT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=0 </m:t>
                    </m:r>
                    <m:r>
                      <m:rPr>
                        <m:sty m:val="p"/>
                      </m:rPr>
                      <a:rPr kumimoji="0" lang="it-IT" sz="12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per</m:t>
                    </m:r>
                    <m:r>
                      <a:rPr kumimoji="0" lang="it-IT" sz="12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it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it-IT" sz="1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𝑥</m:t>
                    </m:r>
                    <m:r>
                      <a:rPr kumimoji="0" lang="it-IT" sz="1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∈</m:t>
                    </m:r>
                    <m:r>
                      <a:rPr lang="it-IT" sz="1200" i="1" dirty="0">
                        <a:solidFill>
                          <a:srgbClr val="073763"/>
                        </a:solidFill>
                        <a:latin typeface="Cambria Math" panose="02040503050406030204" pitchFamily="18" charset="0"/>
                      </a:rPr>
                      <m:t>𝑅𝑒𝑔𝑖𝑜𝑛𝑒𝐴𝑚𝑚𝑖𝑠𝑠𝑖𝑏𝑖𝑙𝑒</m:t>
                    </m:r>
                  </m:oMath>
                </a14:m>
                <a:endParaRPr kumimoji="0" lang="it-IT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sym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𝜙</m:t>
                    </m:r>
                    <m:d>
                      <m:dPr>
                        <m:ctrlPr>
                          <a:rPr kumimoji="0" lang="it-IT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dPr>
                      <m:e>
                        <m:r>
                          <a:rPr kumimoji="0" lang="it-IT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7376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𝑥</m:t>
                        </m:r>
                      </m:e>
                    </m:d>
                    <m:r>
                      <a:rPr kumimoji="0" lang="it-IT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&gt;</m:t>
                    </m:r>
                    <m:r>
                      <a:rPr kumimoji="0" lang="it-IT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0 </m:t>
                    </m:r>
                    <m:r>
                      <a:rPr kumimoji="0" lang="it-IT" sz="12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𝑝𝑒𝑟</m:t>
                    </m:r>
                    <m:r>
                      <a:rPr kumimoji="0" lang="it-IT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it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73763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it-IT" sz="12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𝑥</m:t>
                    </m:r>
                    <m:r>
                      <a:rPr kumimoji="0" lang="it-IT" sz="12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∈</m:t>
                    </m:r>
                    <m:r>
                      <a:rPr kumimoji="0" lang="it-IT" sz="1200" b="0" i="1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𝑅𝑒𝑔𝑖𝑜𝑛𝑒𝐴𝑚𝑚</m:t>
                    </m:r>
                    <m:r>
                      <a:rPr kumimoji="0" lang="it-IT" sz="1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7376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𝑖𝑠𝑠𝑖𝑏𝑖𝑙𝑒</m:t>
                    </m:r>
                  </m:oMath>
                </a14:m>
                <a:endParaRPr kumimoji="0" lang="it-IT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CD84DB2-8D4E-4B37-AA25-FA2DFE95D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588" y="3082437"/>
                <a:ext cx="2740045" cy="553998"/>
              </a:xfrm>
              <a:prstGeom prst="rect">
                <a:avLst/>
              </a:prstGeom>
              <a:blipFill>
                <a:blip r:embed="rId6"/>
                <a:stretch>
                  <a:fillRect l="-2304" t="-2273" b="-113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arentesi graffa aperta 14">
            <a:extLst>
              <a:ext uri="{FF2B5EF4-FFF2-40B4-BE49-F238E27FC236}">
                <a16:creationId xmlns:a16="http://schemas.microsoft.com/office/drawing/2014/main" id="{F1BE6259-8BD5-4214-BADD-ADE28755453E}"/>
              </a:ext>
            </a:extLst>
          </p:cNvPr>
          <p:cNvSpPr/>
          <p:nvPr/>
        </p:nvSpPr>
        <p:spPr>
          <a:xfrm>
            <a:off x="4958481" y="2973164"/>
            <a:ext cx="198474" cy="7787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 dirty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2DB6A40-B577-4DD1-96F0-3780310B50F4}"/>
                  </a:ext>
                </a:extLst>
              </p:cNvPr>
              <p:cNvSpPr txBox="1"/>
              <p:nvPr/>
            </p:nvSpPr>
            <p:spPr>
              <a:xfrm>
                <a:off x="2731265" y="4203374"/>
                <a:ext cx="3581190" cy="2914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𝜙</m:t>
                      </m:r>
                      <m:d>
                        <m:dPr>
                          <m:ctrlP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it-IT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e>
                      </m:d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unc>
                        <m:funcPr>
                          <m:ctrlPr>
                            <a:rPr kumimoji="0" lang="it-IT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limLowPr>
                            <m:e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𝑥</m:t>
                              </m:r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kumimoji="0" lang="it-IT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it-IT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, 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kumimoji="0" lang="it-IT" sz="1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+</m:t>
                      </m:r>
                      <m:func>
                        <m:funcPr>
                          <m:ctrlPr>
                            <a:rPr kumimoji="0" lang="it-IT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limLowPr>
                            <m:e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𝑥</m:t>
                              </m:r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dPr>
                                <m:e>
                                  <m:r>
                                    <a:rPr kumimoji="0" lang="it-IT" sz="14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kumimoji="0" lang="it-IT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it-IT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0" lang="it-IT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, 0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it-IT" sz="14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2DB6A40-B577-4DD1-96F0-3780310B5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265" y="4203374"/>
                <a:ext cx="3581190" cy="291490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91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1919FCD4-6CE1-4795-9C5D-2E32D33C1547}"/>
              </a:ext>
            </a:extLst>
          </p:cNvPr>
          <p:cNvSpPr/>
          <p:nvPr/>
        </p:nvSpPr>
        <p:spPr>
          <a:xfrm>
            <a:off x="2632860" y="1498034"/>
            <a:ext cx="3790872" cy="954180"/>
          </a:xfrm>
          <a:prstGeom prst="roundRect">
            <a:avLst/>
          </a:prstGeom>
          <a:solidFill>
            <a:srgbClr val="6BD3C9">
              <a:alpha val="30000"/>
            </a:srgbClr>
          </a:solidFill>
          <a:ln>
            <a:solidFill>
              <a:srgbClr val="07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FCEEE8E-4C83-4572-8E2B-648627FC4DD2}"/>
              </a:ext>
            </a:extLst>
          </p:cNvPr>
          <p:cNvSpPr/>
          <p:nvPr/>
        </p:nvSpPr>
        <p:spPr>
          <a:xfrm>
            <a:off x="2632859" y="2691286"/>
            <a:ext cx="3790873" cy="954180"/>
          </a:xfrm>
          <a:prstGeom prst="roundRect">
            <a:avLst/>
          </a:prstGeom>
          <a:solidFill>
            <a:srgbClr val="6BD3C9">
              <a:alpha val="30000"/>
            </a:srgbClr>
          </a:solidFill>
          <a:ln>
            <a:solidFill>
              <a:srgbClr val="0737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ottotitolo 7">
                <a:extLst>
                  <a:ext uri="{FF2B5EF4-FFF2-40B4-BE49-F238E27FC236}">
                    <a16:creationId xmlns:a16="http://schemas.microsoft.com/office/drawing/2014/main" id="{E9A89A2B-FA49-4EA7-A888-FCD4D5E03EC3}"/>
                  </a:ext>
                </a:extLst>
              </p:cNvPr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2632860" y="1644786"/>
                <a:ext cx="3790872" cy="590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524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𝑆h𝑎𝑟𝑝</m:t>
                      </m:r>
                      <m:r>
                        <a:rPr lang="it-IT" sz="1600" b="0" i="1" smtClean="0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sz="1600" i="1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sz="160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sz="1600" b="1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sz="160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] </m:t>
                          </m:r>
                        </m:num>
                        <m:den>
                          <m:r>
                            <a:rPr lang="it-IT" sz="160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it-IT" sz="160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600" b="1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sz="160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1600" dirty="0">
                  <a:solidFill>
                    <a:srgbClr val="073763"/>
                  </a:solidFill>
                  <a:latin typeface="Roboto Slab Light" panose="020B0604020202020204" charset="0"/>
                  <a:ea typeface="Roboto Slab Light" panose="020B0604020202020204" charset="0"/>
                </a:endParaRPr>
              </a:p>
            </p:txBody>
          </p:sp>
        </mc:Choice>
        <mc:Fallback>
          <p:sp>
            <p:nvSpPr>
              <p:cNvPr id="8" name="Sottotitolo 7">
                <a:extLst>
                  <a:ext uri="{FF2B5EF4-FFF2-40B4-BE49-F238E27FC236}">
                    <a16:creationId xmlns:a16="http://schemas.microsoft.com/office/drawing/2014/main" id="{E9A89A2B-FA49-4EA7-A888-FCD4D5E03EC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2632860" y="1644786"/>
                <a:ext cx="3790872" cy="590033"/>
              </a:xfrm>
              <a:prstGeom prst="rect">
                <a:avLst/>
              </a:prstGeom>
              <a:blipFill>
                <a:blip r:embed="rId3"/>
                <a:stretch>
                  <a:fillRect b="-148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BE050166-E138-4564-A925-209A0D0F562A}"/>
                  </a:ext>
                </a:extLst>
              </p:cNvPr>
              <p:cNvSpPr/>
              <p:nvPr/>
            </p:nvSpPr>
            <p:spPr>
              <a:xfrm>
                <a:off x="2037227" y="3717289"/>
                <a:ext cx="4982135" cy="954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050" i="1" smtClean="0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𝑐𝑜𝑛𝑠𝑡𝑟𝑎𝑖𝑛𝑡</m:t>
                      </m:r>
                      <m:r>
                        <a:rPr lang="it-IT" sz="1050" b="0" i="1" smtClean="0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05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05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050" b="0" i="1" smtClean="0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050" b="0" i="1" smtClean="0">
                          <a:solidFill>
                            <a:srgbClr val="073763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1050" i="1">
                          <a:solidFill>
                            <a:srgbClr val="45698A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0" lang="it-IT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100 [ </m:t>
                      </m:r>
                      <m:sSup>
                        <m:sSupPr>
                          <m:ctrlP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it-IT" sz="10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it-IT" sz="10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it-IT" sz="10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𝑖</m:t>
                                  </m:r>
                                  <m:r>
                                    <a:rPr kumimoji="0" lang="it-IT" sz="10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it-IT" sz="10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it-IT" sz="10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0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it-IT" sz="10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kumimoji="0" lang="it-IT" sz="10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2</m:t>
                          </m:r>
                        </m:sup>
                      </m:sSup>
                      <m:r>
                        <a:rPr kumimoji="0" lang="it-IT" sz="10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𝑖</m:t>
                          </m:r>
                          <m: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it-IT" sz="10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it-IT" sz="10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it-IT" sz="10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it-IT" sz="1050" b="0" i="0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it-IT" sz="10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7376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it-IT" sz="10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7376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Arial"/>
                                            </a:rPr>
                                            <m:t>0, 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kumimoji="0" lang="it-IT" sz="10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7376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Arial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0" lang="it-IT" sz="10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it-IT" sz="105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+</m:t>
                      </m:r>
                      <m:r>
                        <a:rPr kumimoji="0" lang="it-IT" sz="10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𝑖</m:t>
                          </m:r>
                          <m: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it-IT" sz="105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it-IT" sz="10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it-IT" sz="105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7376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it-IT" sz="105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it-IT" sz="1050" b="0" i="0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7376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it-IT" sz="10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7376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Arial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it-IT" sz="1050" b="0" i="1" u="none" strike="noStrike" kern="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7376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  <a:sym typeface="Arial"/>
                                            </a:rPr>
                                            <m:t>0, 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  <m:t>− </m:t>
                                              </m:r>
                                              <m: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it-IT" sz="1050" b="0" i="1" u="none" strike="noStrike" kern="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73763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  <a:sym typeface="Arial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kumimoji="0" lang="it-IT" sz="105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7376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kumimoji="0" lang="it-IT" sz="105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/>
                        </a:rPr>
                        <m:t>]</m:t>
                      </m:r>
                    </m:oMath>
                  </m:oMathPara>
                </a14:m>
                <a:endParaRPr kumimoji="0" lang="it-IT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mc:Choice>
        <mc:Fallback>
          <p:sp>
            <p:nvSpPr>
              <p:cNvPr id="2" name="Rettangolo 1">
                <a:extLst>
                  <a:ext uri="{FF2B5EF4-FFF2-40B4-BE49-F238E27FC236}">
                    <a16:creationId xmlns:a16="http://schemas.microsoft.com/office/drawing/2014/main" id="{BE050166-E138-4564-A925-209A0D0F5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7" y="3717289"/>
                <a:ext cx="4982135" cy="954180"/>
              </a:xfrm>
              <a:prstGeom prst="rect">
                <a:avLst/>
              </a:prstGeom>
              <a:blipFill>
                <a:blip r:embed="rId4"/>
                <a:stretch>
                  <a:fillRect t="-30263" b="-6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7">
                <a:extLst>
                  <a:ext uri="{FF2B5EF4-FFF2-40B4-BE49-F238E27FC236}">
                    <a16:creationId xmlns:a16="http://schemas.microsoft.com/office/drawing/2014/main" id="{ADAB3C42-B6CB-5847-AFDE-6D44F5871CA5}"/>
                  </a:ext>
                </a:extLst>
              </p:cNvPr>
              <p:cNvSpPr txBox="1"/>
              <p:nvPr/>
            </p:nvSpPr>
            <p:spPr>
              <a:xfrm>
                <a:off x="2632859" y="2999099"/>
                <a:ext cx="37908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𝑃𝑒𝑛𝑎𝑙𝑖𝑡𝑦</m:t>
                      </m:r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 </m:t>
                      </m:r>
                      <m:r>
                        <a:rPr kumimoji="0" lang="it-IT" sz="16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𝑆h𝑎𝑟𝑝𝑒</m:t>
                      </m:r>
                      <m:d>
                        <m:dPr>
                          <m:ctrlPr>
                            <a:rPr kumimoji="0" lang="it-IT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r>
                            <a:rPr kumimoji="0" lang="it-IT" sz="16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7376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𝒙</m:t>
                          </m:r>
                        </m:e>
                      </m:d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−</m:t>
                      </m:r>
                      <m:r>
                        <a:rPr kumimoji="0" lang="it-IT" sz="16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7376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𝑐𝑜𝑛𝑠𝑡𝑟𝑎𝑖𝑛𝑡</m:t>
                      </m:r>
                      <m:d>
                        <m:dPr>
                          <m:ctrlPr>
                            <a:rPr lang="it-IT" sz="1600" b="1" i="1">
                              <a:solidFill>
                                <a:srgbClr val="07376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07376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it-IT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7376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12" name="CasellaDiTesto 7">
                <a:extLst>
                  <a:ext uri="{FF2B5EF4-FFF2-40B4-BE49-F238E27FC236}">
                    <a16:creationId xmlns:a16="http://schemas.microsoft.com/office/drawing/2014/main" id="{ADAB3C42-B6CB-5847-AFDE-6D44F587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859" y="2999099"/>
                <a:ext cx="379087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olo 13">
            <a:extLst>
              <a:ext uri="{FF2B5EF4-FFF2-40B4-BE49-F238E27FC236}">
                <a16:creationId xmlns:a16="http://schemas.microsoft.com/office/drawing/2014/main" id="{AF9F2DCE-9AB1-484C-8251-10BD24BA0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906" y="284100"/>
            <a:ext cx="5567081" cy="946200"/>
          </a:xfrm>
        </p:spPr>
        <p:txBody>
          <a:bodyPr/>
          <a:lstStyle/>
          <a:p>
            <a:r>
              <a:rPr lang="it-IT" dirty="0"/>
              <a:t>FUNZIONI OBIETTIVO DA MASSIMIZZARE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SCELTA DEGLI STRUMENTI FINANZIARI</a:t>
            </a:r>
            <a:endParaRPr dirty="0"/>
          </a:p>
        </p:txBody>
      </p:sp>
      <p:sp>
        <p:nvSpPr>
          <p:cNvPr id="514" name="Google Shape;514;p61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19000"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magine 94">
            <a:extLst>
              <a:ext uri="{FF2B5EF4-FFF2-40B4-BE49-F238E27FC236}">
                <a16:creationId xmlns:a16="http://schemas.microsoft.com/office/drawing/2014/main" id="{8FD02BC0-312F-3745-83F5-9E479A6D5EB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800" y="2349607"/>
            <a:ext cx="1488806" cy="1488806"/>
          </a:xfrm>
          <a:prstGeom prst="rect">
            <a:avLst/>
          </a:prstGeom>
        </p:spPr>
      </p:pic>
      <p:pic>
        <p:nvPicPr>
          <p:cNvPr id="97" name="Immagine 96">
            <a:extLst>
              <a:ext uri="{FF2B5EF4-FFF2-40B4-BE49-F238E27FC236}">
                <a16:creationId xmlns:a16="http://schemas.microsoft.com/office/drawing/2014/main" id="{8B45F116-A927-0E4B-9D6C-5FE19CBAA42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19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273" y="2723142"/>
            <a:ext cx="1328326" cy="747183"/>
          </a:xfrm>
          <a:prstGeom prst="rect">
            <a:avLst/>
          </a:prstGeom>
        </p:spPr>
      </p:pic>
      <p:pic>
        <p:nvPicPr>
          <p:cNvPr id="99" name="Immagine 98">
            <a:extLst>
              <a:ext uri="{FF2B5EF4-FFF2-40B4-BE49-F238E27FC236}">
                <a16:creationId xmlns:a16="http://schemas.microsoft.com/office/drawing/2014/main" id="{D0C125E2-5A08-0541-8634-7CDF63799AEE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7045593" y="1893663"/>
            <a:ext cx="1559184" cy="327296"/>
          </a:xfrm>
          <a:prstGeom prst="rect">
            <a:avLst/>
          </a:prstGeom>
        </p:spPr>
      </p:pic>
      <p:pic>
        <p:nvPicPr>
          <p:cNvPr id="101" name="Immagine 100">
            <a:extLst>
              <a:ext uri="{FF2B5EF4-FFF2-40B4-BE49-F238E27FC236}">
                <a16:creationId xmlns:a16="http://schemas.microsoft.com/office/drawing/2014/main" id="{AEA6221E-13C2-0D40-BB7B-E95B4B02C297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448" y="2860129"/>
            <a:ext cx="1122626" cy="467761"/>
          </a:xfrm>
          <a:prstGeom prst="rect">
            <a:avLst/>
          </a:prstGeom>
        </p:spPr>
      </p:pic>
      <p:pic>
        <p:nvPicPr>
          <p:cNvPr id="105" name="Immagine 104">
            <a:extLst>
              <a:ext uri="{FF2B5EF4-FFF2-40B4-BE49-F238E27FC236}">
                <a16:creationId xmlns:a16="http://schemas.microsoft.com/office/drawing/2014/main" id="{2930DDA9-D74D-054B-AB1D-F12A5F678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5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766" y="1596414"/>
            <a:ext cx="1122626" cy="1122626"/>
          </a:xfrm>
          <a:prstGeom prst="rect">
            <a:avLst/>
          </a:prstGeom>
        </p:spPr>
      </p:pic>
      <p:pic>
        <p:nvPicPr>
          <p:cNvPr id="109" name="Immagine 108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C1F19188-8C67-0043-919B-04500CF9FA67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3774060" y="2922541"/>
            <a:ext cx="1488806" cy="348386"/>
          </a:xfrm>
          <a:prstGeom prst="rect">
            <a:avLst/>
          </a:prstGeom>
        </p:spPr>
      </p:pic>
      <p:pic>
        <p:nvPicPr>
          <p:cNvPr id="115" name="Immagine 114">
            <a:extLst>
              <a:ext uri="{FF2B5EF4-FFF2-40B4-BE49-F238E27FC236}">
                <a16:creationId xmlns:a16="http://schemas.microsoft.com/office/drawing/2014/main" id="{776E28C2-EE0D-C547-8C9D-9AA14954B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0661" y="1936309"/>
            <a:ext cx="1023550" cy="376666"/>
          </a:xfrm>
          <a:prstGeom prst="rect">
            <a:avLst/>
          </a:prstGeom>
        </p:spPr>
      </p:pic>
      <p:pic>
        <p:nvPicPr>
          <p:cNvPr id="128" name="Immagine 127" descr="Immagine che contiene scuro, interni&#10;&#10;Descrizione generata automaticamente">
            <a:extLst>
              <a:ext uri="{FF2B5EF4-FFF2-40B4-BE49-F238E27FC236}">
                <a16:creationId xmlns:a16="http://schemas.microsoft.com/office/drawing/2014/main" id="{0C634A14-78D9-CF41-9C08-96BA5D427244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4071" y="1856837"/>
            <a:ext cx="1263737" cy="601780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id="{E96D8050-7AAD-404C-B465-F036EAE5742C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2007" y="2922541"/>
            <a:ext cx="1508254" cy="348386"/>
          </a:xfrm>
          <a:prstGeom prst="rect">
            <a:avLst/>
          </a:prstGeom>
        </p:spPr>
      </p:pic>
      <p:pic>
        <p:nvPicPr>
          <p:cNvPr id="131" name="Immagine 130">
            <a:extLst>
              <a:ext uri="{FF2B5EF4-FFF2-40B4-BE49-F238E27FC236}">
                <a16:creationId xmlns:a16="http://schemas.microsoft.com/office/drawing/2014/main" id="{C91A295C-CC98-FC46-9015-4BE1AF17C1C2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31617" y="1331985"/>
            <a:ext cx="1488806" cy="1488806"/>
          </a:xfrm>
          <a:prstGeom prst="rect">
            <a:avLst/>
          </a:prstGeom>
        </p:spPr>
      </p:pic>
      <p:sp>
        <p:nvSpPr>
          <p:cNvPr id="134" name="Google Shape;450;p56">
            <a:extLst>
              <a:ext uri="{FF2B5EF4-FFF2-40B4-BE49-F238E27FC236}">
                <a16:creationId xmlns:a16="http://schemas.microsoft.com/office/drawing/2014/main" id="{8062E97C-43C7-7743-BD8C-CEC7519B9F04}"/>
              </a:ext>
            </a:extLst>
          </p:cNvPr>
          <p:cNvSpPr txBox="1">
            <a:spLocks/>
          </p:cNvSpPr>
          <p:nvPr/>
        </p:nvSpPr>
        <p:spPr>
          <a:xfrm flipH="1">
            <a:off x="2129919" y="258074"/>
            <a:ext cx="4777087" cy="66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ira Sans Extra Condensed Medium"/>
              <a:buNone/>
              <a:tabLst/>
              <a:defRPr/>
            </a:pPr>
            <a:r>
              <a:rPr kumimoji="0" lang="it-IT" sz="28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Fira Sans Extra Condensed Medium"/>
                <a:sym typeface="Fira Sans Extra Condensed Medium"/>
              </a:rPr>
              <a:t>STRUMENTI FINANZIARI UTILIZZATI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14E9A2-DEC5-3A41-9318-2FB017C930B3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3454" y="4539048"/>
            <a:ext cx="1073613" cy="805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surance Pitch by Slidesgo">
  <a:themeElements>
    <a:clrScheme name="Personalizzato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4B53"/>
      </a:accent5>
      <a:accent6>
        <a:srgbClr val="EEFF41"/>
      </a:accent6>
      <a:hlink>
        <a:srgbClr val="004B53"/>
      </a:hlink>
      <a:folHlink>
        <a:srgbClr val="004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surance Pitc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Insurance Pitch by Slidesgo">
  <a:themeElements>
    <a:clrScheme name="Personalizzato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4B53"/>
      </a:accent5>
      <a:accent6>
        <a:srgbClr val="EEFF41"/>
      </a:accent6>
      <a:hlink>
        <a:srgbClr val="004B53"/>
      </a:hlink>
      <a:folHlink>
        <a:srgbClr val="004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642</Words>
  <Application>Microsoft Macintosh PowerPoint</Application>
  <PresentationFormat>Presentazione su schermo (16:9)</PresentationFormat>
  <Paragraphs>114</Paragraphs>
  <Slides>24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24</vt:i4>
      </vt:variant>
    </vt:vector>
  </HeadingPairs>
  <TitlesOfParts>
    <vt:vector size="36" baseType="lpstr">
      <vt:lpstr>Roboto Slab Light</vt:lpstr>
      <vt:lpstr>Arial</vt:lpstr>
      <vt:lpstr>Squada One</vt:lpstr>
      <vt:lpstr>Fira Sans Extra Condensed Medium</vt:lpstr>
      <vt:lpstr>Fira Sans Extra Condensed</vt:lpstr>
      <vt:lpstr>Fira Sans Condensed Medium</vt:lpstr>
      <vt:lpstr>Fira Sans Extra Condensed Light</vt:lpstr>
      <vt:lpstr>Cambria Math</vt:lpstr>
      <vt:lpstr>Fira Sans Extra Condensed SemiBold</vt:lpstr>
      <vt:lpstr>Insurance Pitch by Slidesgo</vt:lpstr>
      <vt:lpstr>1_Insurance Pitch by Slidesgo</vt:lpstr>
      <vt:lpstr>2_Insurance Pitch by Slidesgo</vt:lpstr>
      <vt:lpstr>OTTIMIZZAZIONE DI UN PORTAFOGLIO FINANZIARIO</vt:lpstr>
      <vt:lpstr>INDICE</vt:lpstr>
      <vt:lpstr>TEORIA DEL PORTAFOGLIO</vt:lpstr>
      <vt:lpstr>TEORIA DI MARKOWITZ</vt:lpstr>
      <vt:lpstr>INDICE DI SHARPE</vt:lpstr>
      <vt:lpstr>FUNZIONE DI PENALITÁ</vt:lpstr>
      <vt:lpstr>FUNZIONI OBIETTIVO DA MASSIMIZZARE</vt:lpstr>
      <vt:lpstr>SCELTA DEGLI STRUMENTI FINANZIARI</vt:lpstr>
      <vt:lpstr>Presentazione standard di PowerPoint</vt:lpstr>
      <vt:lpstr>METODI EURISTICI</vt:lpstr>
      <vt:lpstr>RICERCA DELL’OTTIMO</vt:lpstr>
      <vt:lpstr>GENERATE OFFSPRING</vt:lpstr>
      <vt:lpstr>MIN TO MAX WEIGHT</vt:lpstr>
      <vt:lpstr>RICERCA LOCALE</vt:lpstr>
      <vt:lpstr>RISULTATI</vt:lpstr>
      <vt:lpstr>CONFRONTO</vt:lpstr>
      <vt:lpstr>PORTAFOGLIO TANGENTE - SHARPE</vt:lpstr>
      <vt:lpstr>PORTAFOGLIO TANGENTE - PENALITÁ</vt:lpstr>
      <vt:lpstr>RENDIMENTI CUMULATI</vt:lpstr>
      <vt:lpstr>RENDIMENTO ATTESO DEL PORTAFOGLIO</vt:lpstr>
      <vt:lpstr>RENDIMENTO ATTESO DEL PORTAFOGLIO</vt:lpstr>
      <vt:lpstr>CALCOLO PREZZI FUTURI - MODELLO ARIMA</vt:lpstr>
      <vt:lpstr>STIMA DEL RENDIMENTO FUTURO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INSURANCE PLAN</dc:title>
  <dc:creator>Federico Signoretta</dc:creator>
  <cp:lastModifiedBy>a.riboni2@campus.unimib.it</cp:lastModifiedBy>
  <cp:revision>68</cp:revision>
  <dcterms:modified xsi:type="dcterms:W3CDTF">2019-07-17T20:46:19Z</dcterms:modified>
</cp:coreProperties>
</file>